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75" r:id="rId4"/>
    <p:sldId id="290" r:id="rId5"/>
    <p:sldId id="291" r:id="rId6"/>
    <p:sldId id="294" r:id="rId7"/>
    <p:sldId id="293" r:id="rId8"/>
    <p:sldId id="295" r:id="rId9"/>
    <p:sldId id="264" r:id="rId10"/>
    <p:sldId id="289" r:id="rId11"/>
    <p:sldId id="312" r:id="rId12"/>
    <p:sldId id="259" r:id="rId13"/>
    <p:sldId id="283" r:id="rId14"/>
    <p:sldId id="282" r:id="rId15"/>
    <p:sldId id="287" r:id="rId16"/>
    <p:sldId id="288" r:id="rId17"/>
    <p:sldId id="271" r:id="rId18"/>
    <p:sldId id="305" r:id="rId19"/>
    <p:sldId id="296" r:id="rId20"/>
    <p:sldId id="306" r:id="rId21"/>
    <p:sldId id="297" r:id="rId22"/>
    <p:sldId id="298" r:id="rId23"/>
    <p:sldId id="299" r:id="rId24"/>
    <p:sldId id="300" r:id="rId25"/>
    <p:sldId id="301" r:id="rId26"/>
    <p:sldId id="302" r:id="rId27"/>
    <p:sldId id="303" r:id="rId28"/>
    <p:sldId id="304" r:id="rId29"/>
    <p:sldId id="308" r:id="rId30"/>
    <p:sldId id="309" r:id="rId31"/>
    <p:sldId id="307" r:id="rId32"/>
    <p:sldId id="310" r:id="rId33"/>
    <p:sldId id="260" r:id="rId34"/>
    <p:sldId id="261" r:id="rId35"/>
    <p:sldId id="278" r:id="rId36"/>
    <p:sldId id="276" r:id="rId37"/>
    <p:sldId id="277" r:id="rId3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autoAdjust="0"/>
    <p:restoredTop sz="67961" autoAdjust="0"/>
  </p:normalViewPr>
  <p:slideViewPr>
    <p:cSldViewPr>
      <p:cViewPr varScale="1">
        <p:scale>
          <a:sx n="73" d="100"/>
          <a:sy n="73" d="100"/>
        </p:scale>
        <p:origin x="-79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15/07/2013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Produção em grande escala de objetos digitais científicos pois envolve muitos</a:t>
            </a:r>
            <a:r>
              <a:rPr lang="pt-BR" baseline="0" dirty="0" smtClean="0"/>
              <a:t> </a:t>
            </a:r>
            <a:r>
              <a:rPr lang="pt-BR" dirty="0" smtClean="0"/>
              <a:t>processos</a:t>
            </a:r>
          </a:p>
          <a:p>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Análise de processos e seus resultados exige um rigoroso acompanhamento das alterações ocorridas</a:t>
            </a:r>
          </a:p>
          <a:p>
            <a:endParaRPr lang="pt-BR" dirty="0" smtClean="0"/>
          </a:p>
          <a:p>
            <a:r>
              <a:rPr lang="pt-BR" dirty="0" smtClean="0"/>
              <a:t>Resultados de experimentos científicos </a:t>
            </a:r>
          </a:p>
          <a:p>
            <a:pPr lvl="1"/>
            <a:r>
              <a:rPr lang="pt-BR" dirty="0" smtClean="0"/>
              <a:t>não podem ser compreendidos sem o conhecimento do significado dos dados </a:t>
            </a:r>
          </a:p>
          <a:p>
            <a:pPr lvl="1"/>
            <a:r>
              <a:rPr lang="pt-BR" dirty="0" smtClean="0"/>
              <a:t>conhecimento das circunstâncias ocorridas em sua criação </a:t>
            </a:r>
          </a:p>
          <a:p>
            <a:endParaRPr lang="pt-BR" dirty="0" smtClean="0"/>
          </a:p>
          <a:p>
            <a:endParaRPr lang="en-US" dirty="0" smtClean="0"/>
          </a:p>
          <a:p>
            <a:endParaRPr lang="en-US" dirty="0" smtClean="0"/>
          </a:p>
          <a:p>
            <a:r>
              <a:rPr lang="en-US" dirty="0" err="1" smtClean="0"/>
              <a:t>Exitem</a:t>
            </a:r>
            <a:r>
              <a:rPr lang="en-US" dirty="0" smtClean="0"/>
              <a:t> 2 </a:t>
            </a:r>
            <a:r>
              <a:rPr lang="en-US" dirty="0" err="1" smtClean="0"/>
              <a:t>modelos</a:t>
            </a:r>
            <a:r>
              <a:rPr lang="en-US" dirty="0" smtClean="0"/>
              <a:t> de </a:t>
            </a:r>
            <a:r>
              <a:rPr lang="en-US" dirty="0" err="1" smtClean="0"/>
              <a:t>proveniencia</a:t>
            </a:r>
            <a:r>
              <a:rPr lang="en-US" dirty="0" smtClean="0"/>
              <a:t>: OPM e PROV</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pt-BR" dirty="0" smtClean="0"/>
              <a:t>Assim como no OPM, as arestas do grafo de proveniência do PROV representam relações de causalidade entre os vértices. Estas relações são direcionadas do efeito para a causa.</a:t>
            </a:r>
          </a:p>
          <a:p>
            <a:endParaRPr lang="pt-BR" dirty="0" smtClean="0"/>
          </a:p>
          <a:p>
            <a:r>
              <a:rPr lang="pt-BR" dirty="0" smtClean="0"/>
              <a:t>Citar apenas duas</a:t>
            </a:r>
            <a:r>
              <a:rPr lang="pt-BR" baseline="0" dirty="0" smtClean="0"/>
              <a:t> relações.</a:t>
            </a:r>
          </a:p>
          <a:p>
            <a:endParaRPr lang="en-US" dirty="0" smtClean="0"/>
          </a:p>
          <a:p>
            <a:r>
              <a:rPr lang="pt-BR" b="1" i="1" dirty="0" err="1" smtClean="0"/>
              <a:t>used</a:t>
            </a:r>
            <a:r>
              <a:rPr lang="pt-BR" b="1" i="1" dirty="0" smtClean="0"/>
              <a:t>:</a:t>
            </a:r>
            <a:r>
              <a:rPr lang="pt-BR" dirty="0" smtClean="0"/>
              <a:t> É uma relação que sempre ocorre entre </a:t>
            </a:r>
            <a:r>
              <a:rPr lang="pt-BR" i="1" dirty="0" smtClean="0"/>
              <a:t>atividades</a:t>
            </a:r>
            <a:r>
              <a:rPr lang="pt-BR" dirty="0" smtClean="0"/>
              <a:t> e </a:t>
            </a:r>
            <a:r>
              <a:rPr lang="pt-BR" i="1" dirty="0" smtClean="0"/>
              <a:t>entidades</a:t>
            </a:r>
            <a:r>
              <a:rPr lang="pt-BR" dirty="0" smtClean="0"/>
              <a:t>. Implica que uma determinada </a:t>
            </a:r>
            <a:r>
              <a:rPr lang="pt-BR" i="1" dirty="0" smtClean="0"/>
              <a:t>atividade</a:t>
            </a:r>
            <a:r>
              <a:rPr lang="pt-BR" dirty="0" smtClean="0"/>
              <a:t> usou uma </a:t>
            </a:r>
            <a:r>
              <a:rPr lang="pt-BR" i="1" dirty="0" smtClean="0"/>
              <a:t>entidade</a:t>
            </a:r>
            <a:r>
              <a:rPr lang="pt-BR" dirty="0" smtClean="0"/>
              <a:t>.</a:t>
            </a:r>
            <a:endParaRPr lang="en-US" dirty="0" smtClean="0"/>
          </a:p>
          <a:p>
            <a:r>
              <a:rPr lang="pt-BR" b="1" i="1" dirty="0" err="1" smtClean="0"/>
              <a:t>wasGeneratedBy</a:t>
            </a:r>
            <a:r>
              <a:rPr lang="pt-BR" b="1" i="1" dirty="0" smtClean="0"/>
              <a:t>:</a:t>
            </a:r>
            <a:r>
              <a:rPr lang="pt-BR" i="1" dirty="0" smtClean="0"/>
              <a:t> </a:t>
            </a:r>
            <a:r>
              <a:rPr lang="pt-BR" dirty="0" smtClean="0"/>
              <a:t>É uma relação que ocorre entre </a:t>
            </a:r>
            <a:r>
              <a:rPr lang="pt-BR" i="1" dirty="0" smtClean="0"/>
              <a:t>entidades</a:t>
            </a:r>
            <a:r>
              <a:rPr lang="pt-BR" dirty="0" smtClean="0"/>
              <a:t> e </a:t>
            </a:r>
            <a:r>
              <a:rPr lang="pt-BR" i="1" dirty="0" smtClean="0"/>
              <a:t>atividades</a:t>
            </a:r>
            <a:r>
              <a:rPr lang="pt-BR" dirty="0" smtClean="0"/>
              <a:t>. Indica  que uma </a:t>
            </a:r>
            <a:r>
              <a:rPr lang="pt-BR" i="1" dirty="0" smtClean="0"/>
              <a:t>entidade</a:t>
            </a:r>
            <a:r>
              <a:rPr lang="pt-BR" dirty="0" smtClean="0"/>
              <a:t> foi gerada por uma </a:t>
            </a:r>
            <a:r>
              <a:rPr lang="pt-BR" i="1" dirty="0" smtClean="0"/>
              <a:t>atividade</a:t>
            </a:r>
            <a:r>
              <a:rPr lang="pt-BR" dirty="0" smtClean="0"/>
              <a:t>.</a:t>
            </a:r>
            <a:endParaRPr lang="en-US" dirty="0" smtClean="0"/>
          </a:p>
          <a:p>
            <a:r>
              <a:rPr lang="pt-BR" b="1" i="1" dirty="0" err="1" smtClean="0"/>
              <a:t>wasAssociatedWith</a:t>
            </a:r>
            <a:r>
              <a:rPr lang="pt-BR" b="1" i="1" dirty="0" smtClean="0"/>
              <a:t>:</a:t>
            </a:r>
            <a:r>
              <a:rPr lang="pt-BR" i="1" dirty="0" smtClean="0"/>
              <a:t> </a:t>
            </a:r>
            <a:r>
              <a:rPr lang="pt-BR" dirty="0" smtClean="0"/>
              <a:t>É uma relação que ocorre entre </a:t>
            </a:r>
            <a:r>
              <a:rPr lang="pt-BR" i="1" dirty="0" smtClean="0"/>
              <a:t>atividades</a:t>
            </a:r>
            <a:r>
              <a:rPr lang="pt-BR" dirty="0" smtClean="0"/>
              <a:t> e </a:t>
            </a:r>
            <a:r>
              <a:rPr lang="pt-BR" i="1" dirty="0" smtClean="0"/>
              <a:t>agentes</a:t>
            </a:r>
            <a:r>
              <a:rPr lang="pt-BR" dirty="0" smtClean="0"/>
              <a:t>. Implica que uma determinada </a:t>
            </a:r>
            <a:r>
              <a:rPr lang="pt-BR" i="1" dirty="0" smtClean="0"/>
              <a:t>atividade</a:t>
            </a:r>
            <a:r>
              <a:rPr lang="pt-BR" dirty="0" smtClean="0"/>
              <a:t> foi associada a um </a:t>
            </a:r>
            <a:r>
              <a:rPr lang="pt-BR" i="1" dirty="0" smtClean="0"/>
              <a:t>agente</a:t>
            </a:r>
            <a:r>
              <a:rPr lang="pt-BR" dirty="0" smtClean="0"/>
              <a:t> específico.</a:t>
            </a:r>
            <a:endParaRPr lang="en-US" dirty="0" smtClean="0"/>
          </a:p>
          <a:p>
            <a:r>
              <a:rPr lang="pt-BR" b="1" i="1" dirty="0" err="1" smtClean="0"/>
              <a:t>wasAttributedTo</a:t>
            </a:r>
            <a:r>
              <a:rPr lang="pt-BR" b="1" i="1" dirty="0" smtClean="0"/>
              <a:t>:</a:t>
            </a:r>
            <a:r>
              <a:rPr lang="pt-BR" i="1" dirty="0" smtClean="0"/>
              <a:t> </a:t>
            </a:r>
            <a:r>
              <a:rPr lang="pt-BR" dirty="0" smtClean="0"/>
              <a:t>É uma relação que ocorre entre </a:t>
            </a:r>
            <a:r>
              <a:rPr lang="pt-BR" i="1" dirty="0" smtClean="0"/>
              <a:t>entidades</a:t>
            </a:r>
            <a:r>
              <a:rPr lang="pt-BR" dirty="0" smtClean="0"/>
              <a:t> e</a:t>
            </a:r>
            <a:r>
              <a:rPr lang="pt-BR" i="1" dirty="0" smtClean="0"/>
              <a:t> agentes</a:t>
            </a:r>
            <a:r>
              <a:rPr lang="pt-BR" dirty="0" smtClean="0"/>
              <a:t>. Implica que uma </a:t>
            </a:r>
            <a:r>
              <a:rPr lang="pt-BR" i="1" dirty="0" smtClean="0"/>
              <a:t>entidade</a:t>
            </a:r>
            <a:r>
              <a:rPr lang="pt-BR" dirty="0" smtClean="0"/>
              <a:t> foi atribuída a um </a:t>
            </a:r>
            <a:r>
              <a:rPr lang="pt-BR" i="1" dirty="0" smtClean="0"/>
              <a:t>agente</a:t>
            </a:r>
            <a:r>
              <a:rPr lang="pt-BR" dirty="0" smtClean="0"/>
              <a:t> específico</a:t>
            </a:r>
            <a:r>
              <a:rPr lang="pt-BR" i="1" dirty="0" smtClean="0"/>
              <a:t>.</a:t>
            </a:r>
            <a:endParaRPr lang="en-US" dirty="0" smtClean="0"/>
          </a:p>
          <a:p>
            <a:r>
              <a:rPr lang="pt-BR" b="1" i="1" dirty="0" err="1" smtClean="0"/>
              <a:t>actedOnBehalfOf</a:t>
            </a:r>
            <a:r>
              <a:rPr lang="pt-BR" b="1" i="1" dirty="0" smtClean="0"/>
              <a:t>:</a:t>
            </a:r>
            <a:r>
              <a:rPr lang="pt-BR" i="1" dirty="0" smtClean="0"/>
              <a:t> </a:t>
            </a:r>
            <a:r>
              <a:rPr lang="pt-BR" dirty="0" smtClean="0"/>
              <a:t>Esta relação ocorre entre </a:t>
            </a:r>
            <a:r>
              <a:rPr lang="pt-BR" i="1" dirty="0" smtClean="0"/>
              <a:t>agentes</a:t>
            </a:r>
            <a:r>
              <a:rPr lang="pt-BR" dirty="0" smtClean="0"/>
              <a:t>. Indica que um </a:t>
            </a:r>
            <a:r>
              <a:rPr lang="pt-BR" i="1" dirty="0" smtClean="0"/>
              <a:t>agente</a:t>
            </a:r>
            <a:r>
              <a:rPr lang="pt-BR" dirty="0" smtClean="0"/>
              <a:t> tem responsabilidade ou autoridade sobre um outro </a:t>
            </a:r>
            <a:r>
              <a:rPr lang="pt-BR" i="1" dirty="0" smtClean="0"/>
              <a:t>agente</a:t>
            </a:r>
            <a:r>
              <a:rPr lang="pt-BR" dirty="0" smtClean="0"/>
              <a:t>.</a:t>
            </a:r>
            <a:endParaRPr lang="en-US" dirty="0" smtClean="0"/>
          </a:p>
          <a:p>
            <a:r>
              <a:rPr lang="pt-BR" b="1" i="1" dirty="0" err="1" smtClean="0"/>
              <a:t>wasRevisionOf</a:t>
            </a:r>
            <a:r>
              <a:rPr lang="pt-BR" b="1" i="1" dirty="0" smtClean="0"/>
              <a:t>:</a:t>
            </a:r>
            <a:r>
              <a:rPr lang="pt-BR" dirty="0" smtClean="0"/>
              <a:t> Esta relação ocorre entre </a:t>
            </a:r>
            <a:r>
              <a:rPr lang="pt-BR" i="1" dirty="0" smtClean="0"/>
              <a:t>entidades</a:t>
            </a:r>
            <a:r>
              <a:rPr lang="pt-BR" dirty="0" smtClean="0"/>
              <a:t>. Indica que uma </a:t>
            </a:r>
            <a:r>
              <a:rPr lang="pt-BR" i="1" dirty="0" smtClean="0"/>
              <a:t>entidade</a:t>
            </a:r>
            <a:r>
              <a:rPr lang="pt-BR" dirty="0" smtClean="0"/>
              <a:t> foi derivada de uma outra </a:t>
            </a:r>
            <a:r>
              <a:rPr lang="pt-BR" i="1" dirty="0" smtClean="0"/>
              <a:t>entidade</a:t>
            </a:r>
            <a:r>
              <a:rPr lang="pt-BR" dirty="0" smtClean="0"/>
              <a:t>. Uma </a:t>
            </a:r>
            <a:r>
              <a:rPr lang="pt-BR" i="1" dirty="0" smtClean="0"/>
              <a:t>entidade</a:t>
            </a:r>
            <a:r>
              <a:rPr lang="pt-BR" dirty="0" smtClean="0"/>
              <a:t> pode ser gerada a partir de outra para correção de um erro, por exemplo. A relação </a:t>
            </a:r>
            <a:r>
              <a:rPr lang="pt-BR" i="1" dirty="0" err="1" smtClean="0"/>
              <a:t>wasRevisionOf</a:t>
            </a:r>
            <a:r>
              <a:rPr lang="pt-BR" dirty="0" smtClean="0"/>
              <a:t> registra esse fato.</a:t>
            </a:r>
            <a:endParaRPr lang="en-US" dirty="0" smtClean="0"/>
          </a:p>
          <a:p>
            <a:r>
              <a:rPr lang="pt-BR" b="1" i="1" dirty="0" err="1" smtClean="0"/>
              <a:t>wasDerivedFrom</a:t>
            </a:r>
            <a:r>
              <a:rPr lang="pt-BR" b="1" i="1" dirty="0" smtClean="0"/>
              <a:t>:</a:t>
            </a:r>
            <a:r>
              <a:rPr lang="pt-BR" dirty="0" smtClean="0"/>
              <a:t> Esta relação também ocorre entre </a:t>
            </a:r>
            <a:r>
              <a:rPr lang="pt-BR" i="1" dirty="0" smtClean="0"/>
              <a:t>entidades</a:t>
            </a:r>
            <a:r>
              <a:rPr lang="pt-BR" dirty="0" smtClean="0"/>
              <a:t>, de forma semelhante à anterior. Neste caso, a relação representa que uma </a:t>
            </a:r>
            <a:r>
              <a:rPr lang="pt-BR" i="1" dirty="0" smtClean="0"/>
              <a:t>entidade</a:t>
            </a:r>
            <a:r>
              <a:rPr lang="pt-BR" dirty="0" smtClean="0"/>
              <a:t> foi originada de outra. Aqui, a derivação é evolutiva ao invés de corretiva, como no caso anterior. </a:t>
            </a:r>
            <a:endParaRPr lang="en-US" dirty="0" smtClean="0"/>
          </a:p>
          <a:p>
            <a:r>
              <a:rPr lang="pt-BR" b="1" i="1" dirty="0" err="1" smtClean="0"/>
              <a:t>wasInformedBy</a:t>
            </a:r>
            <a:r>
              <a:rPr lang="pt-BR" b="1" i="1" dirty="0" smtClean="0"/>
              <a:t>:</a:t>
            </a:r>
            <a:r>
              <a:rPr lang="pt-BR" dirty="0" smtClean="0"/>
              <a:t> Esta relação ocorre entre </a:t>
            </a:r>
            <a:r>
              <a:rPr lang="pt-BR" i="1" dirty="0" smtClean="0"/>
              <a:t>atividades</a:t>
            </a:r>
            <a:r>
              <a:rPr lang="pt-BR" dirty="0" smtClean="0"/>
              <a:t> e indica que uma </a:t>
            </a:r>
            <a:r>
              <a:rPr lang="pt-BR" i="1" dirty="0" smtClean="0"/>
              <a:t>atividade</a:t>
            </a:r>
            <a:r>
              <a:rPr lang="pt-BR" dirty="0" smtClean="0"/>
              <a:t> informada usou uma </a:t>
            </a:r>
            <a:r>
              <a:rPr lang="pt-BR" i="1" dirty="0" smtClean="0"/>
              <a:t>entidade</a:t>
            </a:r>
            <a:r>
              <a:rPr lang="pt-BR" dirty="0" smtClean="0"/>
              <a:t> que foi gerada pela </a:t>
            </a:r>
            <a:r>
              <a:rPr lang="pt-BR" i="1" dirty="0" smtClean="0"/>
              <a:t>atividade</a:t>
            </a:r>
            <a:r>
              <a:rPr lang="pt-BR" dirty="0" smtClean="0"/>
              <a:t> que a informou, mas esta </a:t>
            </a:r>
            <a:r>
              <a:rPr lang="pt-BR" i="1" dirty="0" smtClean="0"/>
              <a:t>entidade </a:t>
            </a:r>
            <a:r>
              <a:rPr lang="pt-BR" dirty="0" smtClean="0"/>
              <a:t>é desconhecida ou não é de interesse.</a:t>
            </a:r>
            <a:endParaRPr lang="en-US" dirty="0" smtClean="0"/>
          </a:p>
          <a:p>
            <a:r>
              <a:rPr lang="pt-BR" b="1" i="1" dirty="0" err="1" smtClean="0"/>
              <a:t>wasStartedBy</a:t>
            </a:r>
            <a:r>
              <a:rPr lang="pt-BR" b="1" i="1" dirty="0" smtClean="0"/>
              <a:t>: </a:t>
            </a:r>
            <a:r>
              <a:rPr lang="pt-BR" dirty="0" smtClean="0"/>
              <a:t>É uma relação que ocorre entre </a:t>
            </a:r>
            <a:r>
              <a:rPr lang="pt-BR" i="1" dirty="0" smtClean="0"/>
              <a:t>atividades</a:t>
            </a:r>
            <a:r>
              <a:rPr lang="pt-BR" dirty="0" smtClean="0"/>
              <a:t> e </a:t>
            </a:r>
            <a:r>
              <a:rPr lang="pt-BR" i="1" dirty="0" smtClean="0"/>
              <a:t>entidades</a:t>
            </a:r>
            <a:r>
              <a:rPr lang="pt-BR" dirty="0" smtClean="0"/>
              <a:t>, de forma a registrar que uma </a:t>
            </a:r>
            <a:r>
              <a:rPr lang="pt-BR" i="1" dirty="0" smtClean="0"/>
              <a:t>atividade</a:t>
            </a:r>
            <a:r>
              <a:rPr lang="pt-BR" dirty="0" smtClean="0"/>
              <a:t> iniciou uma </a:t>
            </a:r>
            <a:r>
              <a:rPr lang="pt-BR" i="1" dirty="0" smtClean="0"/>
              <a:t>entidade</a:t>
            </a:r>
            <a:r>
              <a:rPr lang="pt-BR" dirty="0" smtClean="0"/>
              <a:t>. Esta relação é semelhante à </a:t>
            </a:r>
            <a:r>
              <a:rPr lang="pt-BR" i="1" dirty="0" err="1" smtClean="0"/>
              <a:t>wasGeneratedBy</a:t>
            </a:r>
            <a:r>
              <a:rPr lang="pt-BR" dirty="0" smtClean="0"/>
              <a:t>. O que as diferencia é que </a:t>
            </a:r>
            <a:r>
              <a:rPr lang="pt-BR" i="1" dirty="0" err="1" smtClean="0"/>
              <a:t>wasGeneratedBy</a:t>
            </a:r>
            <a:r>
              <a:rPr lang="pt-BR" dirty="0" smtClean="0"/>
              <a:t> cria a </a:t>
            </a:r>
            <a:r>
              <a:rPr lang="pt-BR" i="1" dirty="0" smtClean="0"/>
              <a:t>entidade</a:t>
            </a:r>
            <a:r>
              <a:rPr lang="pt-BR" dirty="0" smtClean="0"/>
              <a:t>, portanto ela não existia antes de essa relação ocorrer, enquanto que </a:t>
            </a:r>
            <a:r>
              <a:rPr lang="pt-BR" i="1" dirty="0" err="1" smtClean="0"/>
              <a:t>wasStartedBy</a:t>
            </a:r>
            <a:r>
              <a:rPr lang="pt-BR" dirty="0" smtClean="0"/>
              <a:t> é uma </a:t>
            </a:r>
            <a:r>
              <a:rPr lang="pt-BR" i="1" dirty="0" smtClean="0"/>
              <a:t>atividade</a:t>
            </a:r>
            <a:r>
              <a:rPr lang="pt-BR" dirty="0" smtClean="0"/>
              <a:t> que inicia uma </a:t>
            </a:r>
            <a:r>
              <a:rPr lang="pt-BR" i="1" dirty="0" smtClean="0"/>
              <a:t>entidade</a:t>
            </a:r>
            <a:r>
              <a:rPr lang="pt-BR" dirty="0" smtClean="0"/>
              <a:t> previamente existente.</a:t>
            </a:r>
            <a:endParaRPr lang="en-US" dirty="0" smtClean="0"/>
          </a:p>
          <a:p>
            <a:r>
              <a:rPr lang="pt-BR" b="1" i="1" dirty="0" err="1" smtClean="0"/>
              <a:t>wasEndedBy</a:t>
            </a:r>
            <a:r>
              <a:rPr lang="pt-BR" b="1" i="1" dirty="0" smtClean="0"/>
              <a:t>:</a:t>
            </a:r>
            <a:r>
              <a:rPr lang="pt-BR" dirty="0" smtClean="0"/>
              <a:t> Também é uma relação que ocorre entre </a:t>
            </a:r>
            <a:r>
              <a:rPr lang="pt-BR" i="1" dirty="0" smtClean="0"/>
              <a:t>atividades</a:t>
            </a:r>
            <a:r>
              <a:rPr lang="pt-BR" dirty="0" smtClean="0"/>
              <a:t> e </a:t>
            </a:r>
            <a:r>
              <a:rPr lang="pt-BR" i="1" dirty="0" smtClean="0"/>
              <a:t>entidades</a:t>
            </a:r>
            <a:r>
              <a:rPr lang="pt-BR" dirty="0" smtClean="0"/>
              <a:t>, de forma a registrar que uma atividade finalizou uma </a:t>
            </a:r>
            <a:r>
              <a:rPr lang="pt-BR" i="1" dirty="0" smtClean="0"/>
              <a:t>entidade</a:t>
            </a:r>
            <a:r>
              <a:rPr lang="pt-BR" dirty="0" smtClean="0"/>
              <a:t>. Por exemplo, essa relação pode registrar uma atividade que terminou após a aprovação de um documento específico.</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Esta</a:t>
            </a:r>
            <a:r>
              <a:rPr lang="en-US" dirty="0" smtClean="0"/>
              <a:t> </a:t>
            </a:r>
            <a:r>
              <a:rPr lang="en-US" dirty="0" err="1" smtClean="0"/>
              <a:t>tabela</a:t>
            </a:r>
            <a:r>
              <a:rPr lang="en-US" dirty="0" smtClean="0"/>
              <a:t> </a:t>
            </a:r>
            <a:r>
              <a:rPr lang="en-US" dirty="0" err="1" smtClean="0"/>
              <a:t>ilustra</a:t>
            </a:r>
            <a:r>
              <a:rPr lang="en-US" dirty="0" smtClean="0"/>
              <a:t> </a:t>
            </a:r>
            <a:r>
              <a:rPr lang="en-US" dirty="0" err="1" smtClean="0"/>
              <a:t>todas</a:t>
            </a:r>
            <a:r>
              <a:rPr lang="en-US" dirty="0" smtClean="0"/>
              <a:t> as </a:t>
            </a:r>
            <a:r>
              <a:rPr lang="en-US" dirty="0" err="1" smtClean="0"/>
              <a:t>relações</a:t>
            </a:r>
            <a:r>
              <a:rPr lang="en-US" dirty="0" smtClean="0"/>
              <a:t> </a:t>
            </a:r>
            <a:r>
              <a:rPr lang="en-US" dirty="0" err="1" smtClean="0"/>
              <a:t>disponiveis</a:t>
            </a:r>
            <a:r>
              <a:rPr lang="en-US" dirty="0" smtClean="0"/>
              <a:t> </a:t>
            </a:r>
            <a:r>
              <a:rPr lang="en-US" dirty="0" err="1" smtClean="0"/>
              <a:t>em</a:t>
            </a:r>
            <a:r>
              <a:rPr lang="en-US" dirty="0" smtClean="0"/>
              <a:t> ambos </a:t>
            </a:r>
            <a:r>
              <a:rPr lang="en-US" dirty="0" err="1" smtClean="0"/>
              <a:t>os</a:t>
            </a:r>
            <a:r>
              <a:rPr lang="en-US" dirty="0" smtClean="0"/>
              <a:t> </a:t>
            </a:r>
            <a:r>
              <a:rPr lang="en-US" dirty="0" err="1" smtClean="0"/>
              <a:t>modelos</a:t>
            </a:r>
            <a:r>
              <a:rPr lang="en-US" dirty="0" smtClean="0"/>
              <a:t>.</a:t>
            </a:r>
          </a:p>
          <a:p>
            <a:r>
              <a:rPr lang="en-US" dirty="0" smtClean="0"/>
              <a:t>Como </a:t>
            </a:r>
            <a:r>
              <a:rPr lang="en-US" dirty="0" err="1" smtClean="0"/>
              <a:t>foi</a:t>
            </a:r>
            <a:r>
              <a:rPr lang="en-US" baseline="0" dirty="0" smtClean="0"/>
              <a:t> </a:t>
            </a:r>
            <a:r>
              <a:rPr lang="en-US" baseline="0" dirty="0" err="1" smtClean="0"/>
              <a:t>ilustrado</a:t>
            </a:r>
            <a:r>
              <a:rPr lang="en-US" baseline="0" dirty="0" smtClean="0"/>
              <a:t> </a:t>
            </a:r>
            <a:r>
              <a:rPr lang="en-US" baseline="0" dirty="0" err="1" smtClean="0"/>
              <a:t>na</a:t>
            </a:r>
            <a:r>
              <a:rPr lang="en-US" baseline="0" dirty="0" smtClean="0"/>
              <a:t> </a:t>
            </a:r>
            <a:r>
              <a:rPr lang="en-US" baseline="0" dirty="0" err="1" smtClean="0"/>
              <a:t>figura</a:t>
            </a:r>
            <a:r>
              <a:rPr lang="en-US" baseline="0" dirty="0" smtClean="0"/>
              <a:t> anterior, as 4 </a:t>
            </a:r>
            <a:r>
              <a:rPr lang="en-US" baseline="0" dirty="0" err="1" smtClean="0"/>
              <a:t>primeiras</a:t>
            </a:r>
            <a:r>
              <a:rPr lang="en-US" baseline="0" dirty="0" smtClean="0"/>
              <a:t> </a:t>
            </a:r>
            <a:r>
              <a:rPr lang="en-US" baseline="0" dirty="0" err="1" smtClean="0"/>
              <a:t>linhas</a:t>
            </a:r>
            <a:r>
              <a:rPr lang="en-US" baseline="0" dirty="0" smtClean="0"/>
              <a:t> </a:t>
            </a:r>
            <a:r>
              <a:rPr lang="en-US" baseline="0" dirty="0" err="1" smtClean="0"/>
              <a:t>representam</a:t>
            </a:r>
            <a:r>
              <a:rPr lang="en-US" baseline="0" dirty="0" smtClean="0"/>
              <a:t> as </a:t>
            </a:r>
            <a:r>
              <a:rPr lang="en-US" baseline="0" dirty="0" err="1" smtClean="0"/>
              <a:t>relações</a:t>
            </a:r>
            <a:r>
              <a:rPr lang="en-US" baseline="0" dirty="0" smtClean="0"/>
              <a:t> </a:t>
            </a:r>
            <a:r>
              <a:rPr lang="en-US" baseline="0" dirty="0" err="1" smtClean="0"/>
              <a:t>comuns</a:t>
            </a:r>
            <a:r>
              <a:rPr lang="en-US" baseline="0" dirty="0" smtClean="0"/>
              <a:t> </a:t>
            </a:r>
            <a:r>
              <a:rPr lang="en-US" baseline="0" dirty="0" err="1" smtClean="0"/>
              <a:t>ou</a:t>
            </a:r>
            <a:r>
              <a:rPr lang="en-US" baseline="0" dirty="0" smtClean="0"/>
              <a:t> </a:t>
            </a:r>
            <a:r>
              <a:rPr lang="en-US" baseline="0" dirty="0" err="1" smtClean="0"/>
              <a:t>semelhantes</a:t>
            </a:r>
            <a:r>
              <a:rPr lang="en-US" baseline="0" dirty="0" smtClean="0"/>
              <a:t> a ambos </a:t>
            </a:r>
            <a:r>
              <a:rPr lang="en-US" baseline="0" dirty="0" err="1" smtClean="0"/>
              <a:t>modelos</a:t>
            </a:r>
            <a:r>
              <a:rPr lang="en-US" baseline="0" dirty="0" smtClean="0"/>
              <a:t>.</a:t>
            </a:r>
          </a:p>
          <a:p>
            <a:r>
              <a:rPr lang="en-US" baseline="0" dirty="0" smtClean="0"/>
              <a:t>As </a:t>
            </a:r>
            <a:r>
              <a:rPr lang="en-US" baseline="0" dirty="0" err="1" smtClean="0"/>
              <a:t>demais</a:t>
            </a:r>
            <a:r>
              <a:rPr lang="en-US" baseline="0" dirty="0" smtClean="0"/>
              <a:t> </a:t>
            </a:r>
            <a:r>
              <a:rPr lang="en-US" baseline="0" dirty="0" err="1" smtClean="0"/>
              <a:t>linhas</a:t>
            </a:r>
            <a:r>
              <a:rPr lang="en-US" baseline="0" dirty="0" smtClean="0"/>
              <a:t> </a:t>
            </a:r>
            <a:r>
              <a:rPr lang="en-US" baseline="0" dirty="0" err="1" smtClean="0"/>
              <a:t>são</a:t>
            </a:r>
            <a:r>
              <a:rPr lang="en-US" baseline="0" dirty="0" smtClean="0"/>
              <a:t> as </a:t>
            </a:r>
            <a:r>
              <a:rPr lang="en-US" baseline="0" dirty="0" err="1" smtClean="0"/>
              <a:t>relações</a:t>
            </a:r>
            <a:r>
              <a:rPr lang="en-US" baseline="0" dirty="0" smtClean="0"/>
              <a:t> </a:t>
            </a:r>
            <a:r>
              <a:rPr lang="en-US" baseline="0" dirty="0" err="1" smtClean="0"/>
              <a:t>presentes</a:t>
            </a:r>
            <a:r>
              <a:rPr lang="en-US" baseline="0" dirty="0" smtClean="0"/>
              <a:t> no PROV </a:t>
            </a:r>
            <a:r>
              <a:rPr lang="en-US" baseline="0" dirty="0" err="1" smtClean="0"/>
              <a:t>que</a:t>
            </a:r>
            <a:r>
              <a:rPr lang="en-US" baseline="0" dirty="0" smtClean="0"/>
              <a:t> </a:t>
            </a:r>
            <a:r>
              <a:rPr lang="en-US" baseline="0" dirty="0" err="1" smtClean="0"/>
              <a:t>nao</a:t>
            </a:r>
            <a:r>
              <a:rPr lang="en-US" baseline="0" dirty="0" smtClean="0"/>
              <a:t> </a:t>
            </a:r>
            <a:r>
              <a:rPr lang="en-US" baseline="0" dirty="0" err="1" smtClean="0"/>
              <a:t>estão</a:t>
            </a:r>
            <a:r>
              <a:rPr lang="en-US" baseline="0" dirty="0" smtClean="0"/>
              <a:t> </a:t>
            </a:r>
            <a:r>
              <a:rPr lang="en-US" baseline="0" dirty="0" err="1" smtClean="0"/>
              <a:t>presentes</a:t>
            </a:r>
            <a:r>
              <a:rPr lang="en-US" baseline="0" dirty="0" smtClean="0"/>
              <a:t> no OPM.</a:t>
            </a:r>
          </a:p>
          <a:p>
            <a:endParaRPr lang="en-US" baseline="0" dirty="0" smtClean="0"/>
          </a:p>
          <a:p>
            <a:r>
              <a:rPr lang="en-US" baseline="0" dirty="0" err="1" smtClean="0"/>
              <a:t>Alem</a:t>
            </a:r>
            <a:r>
              <a:rPr lang="en-US" baseline="0" dirty="0" smtClean="0"/>
              <a:t> disso, PROV </a:t>
            </a:r>
            <a:r>
              <a:rPr lang="en-US" baseline="0" dirty="0" err="1" smtClean="0"/>
              <a:t>dispoe</a:t>
            </a:r>
            <a:r>
              <a:rPr lang="en-US" baseline="0" dirty="0" smtClean="0"/>
              <a:t> de </a:t>
            </a:r>
            <a:r>
              <a:rPr lang="en-US" baseline="0" dirty="0" err="1" smtClean="0"/>
              <a:t>especificações</a:t>
            </a:r>
            <a:r>
              <a:rPr lang="en-US" baseline="0" dirty="0" smtClean="0"/>
              <a:t> </a:t>
            </a:r>
            <a:r>
              <a:rPr lang="en-US" baseline="0" dirty="0" err="1" smtClean="0"/>
              <a:t>explicitas</a:t>
            </a:r>
            <a:r>
              <a:rPr lang="en-US" baseline="0" dirty="0" smtClean="0"/>
              <a:t> </a:t>
            </a:r>
            <a:r>
              <a:rPr lang="en-US" baseline="0" dirty="0" err="1" smtClean="0"/>
              <a:t>para</a:t>
            </a:r>
            <a:r>
              <a:rPr lang="en-US" baseline="0" dirty="0" smtClean="0"/>
              <a:t> a </a:t>
            </a:r>
            <a:r>
              <a:rPr lang="en-US" baseline="0" dirty="0" err="1" smtClean="0"/>
              <a:t>criação</a:t>
            </a:r>
            <a:r>
              <a:rPr lang="en-US" baseline="0" dirty="0" smtClean="0"/>
              <a:t> de novas </a:t>
            </a:r>
            <a:r>
              <a:rPr lang="en-US" baseline="0" dirty="0" err="1" smtClean="0"/>
              <a:t>relações</a:t>
            </a:r>
            <a:r>
              <a:rPr lang="en-US" baseline="0" dirty="0" smtClean="0"/>
              <a:t> </a:t>
            </a:r>
            <a:r>
              <a:rPr lang="en-US" baseline="0" dirty="0" err="1" smtClean="0"/>
              <a:t>ou</a:t>
            </a:r>
            <a:r>
              <a:rPr lang="en-US" baseline="0" dirty="0" smtClean="0"/>
              <a:t> extender </a:t>
            </a:r>
            <a:r>
              <a:rPr lang="en-US" baseline="0" dirty="0" err="1" smtClean="0"/>
              <a:t>relações</a:t>
            </a:r>
            <a:r>
              <a:rPr lang="en-US" baseline="0" dirty="0" smtClean="0"/>
              <a:t> </a:t>
            </a:r>
            <a:r>
              <a:rPr lang="en-US" baseline="0" dirty="0" err="1" smtClean="0"/>
              <a:t>existentes</a:t>
            </a:r>
            <a:r>
              <a:rPr lang="en-US" baseline="0" dirty="0" smtClean="0"/>
              <a:t>.</a:t>
            </a:r>
          </a:p>
          <a:p>
            <a:endParaRPr lang="en-US" baseline="0" dirty="0" smtClean="0"/>
          </a:p>
          <a:p>
            <a:r>
              <a:rPr lang="en-US" baseline="0" dirty="0" err="1" smtClean="0"/>
              <a:t>Alem</a:t>
            </a:r>
            <a:r>
              <a:rPr lang="en-US" baseline="0" dirty="0" smtClean="0"/>
              <a:t> disso, ambos </a:t>
            </a:r>
            <a:r>
              <a:rPr lang="en-US" baseline="0" dirty="0" err="1" smtClean="0"/>
              <a:t>modelos</a:t>
            </a:r>
            <a:r>
              <a:rPr lang="en-US" baseline="0" dirty="0" smtClean="0"/>
              <a:t> </a:t>
            </a:r>
            <a:r>
              <a:rPr lang="en-US" baseline="0" dirty="0" err="1" smtClean="0"/>
              <a:t>apresentam</a:t>
            </a:r>
            <a:r>
              <a:rPr lang="en-US" baseline="0" dirty="0" smtClean="0"/>
              <a:t> </a:t>
            </a:r>
            <a:r>
              <a:rPr lang="en-US" baseline="0" dirty="0" err="1" smtClean="0"/>
              <a:t>regras</a:t>
            </a:r>
            <a:r>
              <a:rPr lang="en-US" baseline="0" dirty="0" smtClean="0"/>
              <a:t> de </a:t>
            </a:r>
            <a:r>
              <a:rPr lang="en-US" baseline="0" dirty="0" err="1" smtClean="0"/>
              <a:t>inferencias</a:t>
            </a:r>
            <a:r>
              <a:rPr lang="en-US" baseline="0" dirty="0" smtClean="0"/>
              <a:t> </a:t>
            </a:r>
            <a:r>
              <a:rPr lang="en-US" baseline="0" dirty="0" err="1" smtClean="0"/>
              <a:t>para</a:t>
            </a:r>
            <a:r>
              <a:rPr lang="en-US" baseline="0" dirty="0" smtClean="0"/>
              <a:t> </a:t>
            </a:r>
            <a:r>
              <a:rPr lang="en-US" baseline="0" dirty="0" err="1" smtClean="0"/>
              <a:t>serem</a:t>
            </a:r>
            <a:r>
              <a:rPr lang="en-US" baseline="0" dirty="0" smtClean="0"/>
              <a:t> </a:t>
            </a:r>
            <a:r>
              <a:rPr lang="en-US" baseline="0" dirty="0" err="1" smtClean="0"/>
              <a:t>utilizadas</a:t>
            </a:r>
            <a:r>
              <a:rPr lang="en-US" baseline="0" dirty="0" smtClean="0"/>
              <a:t> no </a:t>
            </a:r>
            <a:r>
              <a:rPr lang="en-US" baseline="0" dirty="0" err="1" smtClean="0"/>
              <a:t>grafo</a:t>
            </a:r>
            <a:r>
              <a:rPr lang="en-US" baseline="0" dirty="0" smtClean="0"/>
              <a:t> de </a:t>
            </a:r>
            <a:r>
              <a:rPr lang="en-US" baseline="0" dirty="0" err="1" smtClean="0"/>
              <a:t>proveniencia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PROV:</a:t>
            </a:r>
          </a:p>
          <a:p>
            <a:endParaRPr lang="en-US" dirty="0" smtClean="0"/>
          </a:p>
          <a:p>
            <a:r>
              <a:rPr lang="en-US" dirty="0" smtClean="0"/>
              <a:t>Had plan é </a:t>
            </a:r>
            <a:r>
              <a:rPr lang="en-US" dirty="0" err="1" smtClean="0"/>
              <a:t>uma</a:t>
            </a:r>
            <a:r>
              <a:rPr lang="en-US" dirty="0" smtClean="0"/>
              <a:t> </a:t>
            </a:r>
            <a:r>
              <a:rPr lang="en-US" dirty="0" err="1" smtClean="0"/>
              <a:t>extensão</a:t>
            </a:r>
            <a:r>
              <a:rPr lang="en-US" dirty="0" smtClean="0"/>
              <a:t> do </a:t>
            </a:r>
            <a:r>
              <a:rPr lang="en-US" dirty="0" err="1" smtClean="0"/>
              <a:t>wasControlledBy</a:t>
            </a:r>
            <a:r>
              <a:rPr lang="en-US" dirty="0" smtClean="0"/>
              <a:t>. </a:t>
            </a:r>
            <a:r>
              <a:rPr lang="en-US" dirty="0" err="1" smtClean="0"/>
              <a:t>Esta</a:t>
            </a:r>
            <a:r>
              <a:rPr lang="en-US" dirty="0" smtClean="0"/>
              <a:t> </a:t>
            </a:r>
            <a:r>
              <a:rPr lang="en-US" dirty="0" err="1" smtClean="0"/>
              <a:t>extensão</a:t>
            </a:r>
            <a:r>
              <a:rPr lang="en-US" dirty="0" smtClean="0"/>
              <a:t> </a:t>
            </a:r>
            <a:r>
              <a:rPr lang="en-US" dirty="0" err="1" smtClean="0"/>
              <a:t>adiciona</a:t>
            </a:r>
            <a:r>
              <a:rPr lang="en-US" dirty="0" smtClean="0"/>
              <a:t>/</a:t>
            </a:r>
            <a:r>
              <a:rPr lang="en-US" dirty="0" err="1" smtClean="0"/>
              <a:t>explicita</a:t>
            </a:r>
            <a:r>
              <a:rPr lang="en-US" dirty="0" smtClean="0"/>
              <a:t> </a:t>
            </a:r>
            <a:r>
              <a:rPr lang="en-US" dirty="0" err="1" smtClean="0"/>
              <a:t>informação</a:t>
            </a:r>
            <a:r>
              <a:rPr lang="en-US" baseline="0" dirty="0" smtClean="0"/>
              <a:t> </a:t>
            </a:r>
            <a:r>
              <a:rPr lang="en-US" baseline="0" dirty="0" err="1" smtClean="0"/>
              <a:t>dizendo</a:t>
            </a:r>
            <a:r>
              <a:rPr lang="en-US" baseline="0" dirty="0" smtClean="0"/>
              <a:t> </a:t>
            </a:r>
            <a:r>
              <a:rPr lang="en-US" baseline="0" dirty="0" err="1" smtClean="0"/>
              <a:t>que</a:t>
            </a:r>
            <a:r>
              <a:rPr lang="en-US" baseline="0" dirty="0" smtClean="0"/>
              <a:t> </a:t>
            </a:r>
            <a:r>
              <a:rPr lang="en-US" baseline="0" dirty="0" err="1" smtClean="0"/>
              <a:t>existia</a:t>
            </a:r>
            <a:r>
              <a:rPr lang="en-US" baseline="0" dirty="0" smtClean="0"/>
              <a:t>/</a:t>
            </a:r>
            <a:r>
              <a:rPr lang="en-US" baseline="0" dirty="0" err="1" smtClean="0"/>
              <a:t>seguiu</a:t>
            </a:r>
            <a:r>
              <a:rPr lang="en-US" baseline="0" dirty="0" smtClean="0"/>
              <a:t> um </a:t>
            </a:r>
            <a:r>
              <a:rPr lang="en-US" baseline="0" dirty="0" err="1" smtClean="0"/>
              <a:t>plano</a:t>
            </a:r>
            <a:r>
              <a:rPr lang="en-US" baseline="0" dirty="0" smtClean="0"/>
              <a:t> de </a:t>
            </a:r>
            <a:r>
              <a:rPr lang="en-US" baseline="0" dirty="0" err="1" smtClean="0"/>
              <a:t>execução</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PROV</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Voltado para armazenar dados de proveniência de maneira mais detalhada</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foca nas responsabilidades dos </a:t>
            </a:r>
            <a:r>
              <a:rPr lang="pt-BR" i="1" dirty="0" smtClean="0"/>
              <a:t>agentes</a:t>
            </a:r>
            <a:r>
              <a:rPr lang="pt-BR" dirty="0" smtClean="0"/>
              <a:t> nos itens de proveniência pois PROV possui relações específicas para </a:t>
            </a:r>
            <a:r>
              <a:rPr lang="pt-BR" i="1" dirty="0" smtClean="0"/>
              <a:t>agentes</a:t>
            </a:r>
            <a:r>
              <a:rPr lang="pt-BR" dirty="0" smtClean="0"/>
              <a:t>, sem equivalências no OPM</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OPM</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definido quatro anos antes que o PROV</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Ambos modelos apresentados permitem representar diversos aspectos das informações de proveniência, porém apresentam algumas diferenças.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Criar um tradutor automático de modelos OPM para PROV representados em XML</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auxiliar sistemas OPM que queiram migrar para a especificação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facilitar a comunicação entre sistemas OPM e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processo interativo</a:t>
            </a:r>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permite usuário escolher possíveis alternativas de tradução, pois uma informação do OPM pode ser representada de mais de uma maneira no PROV.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specifications for all layers in the design have not been produced, possibly because the development team started working on another provenance model: PROV. Nevertheless, at the bottom layer is located the abstract model (MOREAU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2007). On the left hand side, is located a serialization to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defined by OPMX (</a:t>
            </a:r>
            <a:r>
              <a:rPr lang="en-US" sz="1200" i="1" kern="1200" dirty="0" smtClean="0">
                <a:solidFill>
                  <a:schemeClr val="tx1"/>
                </a:solidFill>
                <a:latin typeface="+mn-lt"/>
                <a:ea typeface="+mn-ea"/>
                <a:cs typeface="+mn-cs"/>
              </a:rPr>
              <a:t>The Open Provenance Model XML Schema)</a:t>
            </a:r>
            <a:r>
              <a:rPr lang="en-US" sz="1200" kern="1200" dirty="0" smtClean="0">
                <a:solidFill>
                  <a:schemeClr val="tx1"/>
                </a:solidFill>
                <a:latin typeface="+mn-lt"/>
                <a:ea typeface="+mn-ea"/>
                <a:cs typeface="+mn-cs"/>
              </a:rPr>
              <a:t> (MOREAU; GROTH;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a mapping to RDF with OPMV (</a:t>
            </a:r>
            <a:r>
              <a:rPr lang="en-US" sz="1200" i="1" kern="1200" dirty="0" smtClean="0">
                <a:solidFill>
                  <a:schemeClr val="tx1"/>
                </a:solidFill>
                <a:latin typeface="+mn-lt"/>
                <a:ea typeface="+mn-ea"/>
                <a:cs typeface="+mn-cs"/>
              </a:rPr>
              <a:t>The Open Provenance Model Vocabulary)</a:t>
            </a:r>
            <a:r>
              <a:rPr lang="en-US" sz="1200" kern="1200" dirty="0" smtClean="0">
                <a:solidFill>
                  <a:schemeClr val="tx1"/>
                </a:solidFill>
                <a:latin typeface="+mn-lt"/>
                <a:ea typeface="+mn-ea"/>
                <a:cs typeface="+mn-cs"/>
              </a:rPr>
              <a:t> (ZHAO, 2010) and OPMO (</a:t>
            </a:r>
            <a:r>
              <a:rPr lang="en-US" sz="1200" i="1" kern="1200" dirty="0" smtClean="0">
                <a:solidFill>
                  <a:schemeClr val="tx1"/>
                </a:solidFill>
                <a:latin typeface="+mn-lt"/>
                <a:ea typeface="+mn-ea"/>
                <a:cs typeface="+mn-cs"/>
              </a:rPr>
              <a:t>The Open Provenance Model OWL Ontology)</a:t>
            </a:r>
            <a:r>
              <a:rPr lang="en-US" sz="1200" kern="1200" dirty="0" smtClean="0">
                <a:solidFill>
                  <a:schemeClr val="tx1"/>
                </a:solidFill>
                <a:latin typeface="+mn-lt"/>
                <a:ea typeface="+mn-ea"/>
                <a:cs typeface="+mn-cs"/>
              </a:rPr>
              <a:t> (MOREAU; DING;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Those are the only specifications produced, along with the </a:t>
            </a:r>
            <a:r>
              <a:rPr lang="en-US" sz="1200" i="1" kern="1200" dirty="0" smtClean="0">
                <a:solidFill>
                  <a:schemeClr val="tx1"/>
                </a:solidFill>
                <a:latin typeface="+mn-lt"/>
                <a:ea typeface="+mn-ea"/>
                <a:cs typeface="+mn-cs"/>
              </a:rPr>
              <a:t>Open Provenance Model Java Library </a:t>
            </a:r>
            <a:r>
              <a:rPr lang="en-US" sz="1200" kern="1200" dirty="0" smtClean="0">
                <a:solidFill>
                  <a:schemeClr val="tx1"/>
                </a:solidFill>
                <a:latin typeface="+mn-lt"/>
                <a:ea typeface="+mn-ea"/>
                <a:cs typeface="+mn-cs"/>
              </a:rPr>
              <a:t>(MOREAU, 2010b), and a JAXB-generated Java Library used by </a:t>
            </a:r>
            <a:r>
              <a:rPr lang="en-US" sz="1200" i="1" kern="1200" dirty="0" smtClean="0">
                <a:solidFill>
                  <a:schemeClr val="tx1"/>
                </a:solidFill>
                <a:latin typeface="+mn-lt"/>
                <a:ea typeface="+mn-ea"/>
                <a:cs typeface="+mn-cs"/>
              </a:rPr>
              <a:t>OPM Toolbox</a:t>
            </a:r>
            <a:r>
              <a:rPr lang="en-US" sz="1200" kern="1200" dirty="0" smtClean="0">
                <a:solidFill>
                  <a:schemeClr val="tx1"/>
                </a:solidFill>
                <a:latin typeface="+mn-lt"/>
                <a:ea typeface="+mn-ea"/>
                <a:cs typeface="+mn-cs"/>
              </a:rPr>
              <a:t> (MOREAU, 2010a) for creating a Java representation of OPM graphs and serializing them to or from a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file. With the development of PROV, these other OPM specifications (Essential Profiles, Domain Specialization, and APIs) were left unfinished.</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At its core, is the conceptual data model that defines the common vocabulary used to describe provenance. Inside the data model, there is a set of constraints defined to aid developers in creating provenance programs to validate provenance statements. In order to support the interchange of provenance, PROV defined protocols to locate, access, and connect sets of provenance in order to aid in their interoperability.</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err="1" smtClean="0">
                <a:latin typeface="Times New Roman" pitchFamily="18" charset="0"/>
              </a:rPr>
              <a:t>Proveniencia</a:t>
            </a:r>
            <a:r>
              <a:rPr lang="pt-BR" dirty="0" smtClean="0">
                <a:latin typeface="Times New Roman" pitchFamily="18" charset="0"/>
              </a:rPr>
              <a:t> conta com um grafo orientado de </a:t>
            </a:r>
            <a:r>
              <a:rPr lang="pt-BR" dirty="0" err="1" smtClean="0">
                <a:latin typeface="Times New Roman" pitchFamily="18" charset="0"/>
              </a:rPr>
              <a:t>causualidades</a:t>
            </a:r>
            <a:r>
              <a:rPr lang="pt-BR" dirty="0" smtClean="0">
                <a:latin typeface="Times New Roman" pitchFamily="18" charset="0"/>
              </a:rPr>
              <a:t>, mantendo um registro de execuções passadas ou correntes.</a:t>
            </a:r>
          </a:p>
          <a:p>
            <a:r>
              <a:rPr lang="pt-BR" dirty="0" smtClean="0">
                <a:latin typeface="Times New Roman" pitchFamily="18" charset="0"/>
              </a:rPr>
              <a:t>Vale a pena lembrar que o grafo de </a:t>
            </a:r>
            <a:r>
              <a:rPr lang="pt-BR" dirty="0" err="1" smtClean="0">
                <a:latin typeface="Times New Roman" pitchFamily="18" charset="0"/>
              </a:rPr>
              <a:t>proveniencia</a:t>
            </a:r>
            <a:r>
              <a:rPr lang="pt-BR" dirty="0" smtClean="0">
                <a:latin typeface="Times New Roman" pitchFamily="18" charset="0"/>
              </a:rPr>
              <a:t> não é uma descrição do que pode ter ocorrido, e sim os fatos que ocorreram.</a:t>
            </a:r>
          </a:p>
          <a:p>
            <a:r>
              <a:rPr lang="pt-BR" dirty="0" smtClean="0">
                <a:latin typeface="Times New Roman" pitchFamily="18" charset="0"/>
              </a:rPr>
              <a:t>A orientação de um grafo de </a:t>
            </a:r>
            <a:r>
              <a:rPr lang="pt-BR" dirty="0" err="1" smtClean="0">
                <a:latin typeface="Times New Roman" pitchFamily="18" charset="0"/>
              </a:rPr>
              <a:t>proveniencia</a:t>
            </a:r>
            <a:r>
              <a:rPr lang="pt-BR" dirty="0" smtClean="0">
                <a:latin typeface="Times New Roman" pitchFamily="18" charset="0"/>
              </a:rPr>
              <a:t>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a:t>
            </a:r>
            <a:r>
              <a:rPr lang="pt-BR" dirty="0" err="1" smtClean="0">
                <a:latin typeface="Times New Roman" pitchFamily="18" charset="0"/>
              </a:rPr>
              <a:t>proveniencia</a:t>
            </a:r>
            <a:r>
              <a:rPr lang="pt-BR" dirty="0" smtClean="0">
                <a:latin typeface="Times New Roman" pitchFamily="18" charset="0"/>
              </a:rPr>
              <a:t> podem ser de 3 tipos: Artefatos ou </a:t>
            </a:r>
            <a:r>
              <a:rPr lang="pt-BR" dirty="0" err="1" smtClean="0">
                <a:latin typeface="Times New Roman" pitchFamily="18" charset="0"/>
              </a:rPr>
              <a:t>tambem</a:t>
            </a:r>
            <a:r>
              <a:rPr lang="pt-BR" dirty="0" smtClean="0">
                <a:latin typeface="Times New Roman" pitchFamily="18" charset="0"/>
              </a:rPr>
              <a:t>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Quando do surgimento do PROV, o OPM já vinha sendo utilizado em diversas abordagens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No entanto, existe a possibilidade de o PROV se tornar o modelo padrão de proveniência uma vez que este é apoiado por um órgão de peso como o W3C.</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Isto culminaria em um processo de migração em massa dos sistemas existentes que utilizam o OPM para o PROV. </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Realizar um estudo comparativo entre estes modelos de proveniência </a:t>
            </a:r>
          </a:p>
          <a:p>
            <a:pPr lvl="1"/>
            <a:r>
              <a:rPr lang="pt-BR" dirty="0" smtClean="0"/>
              <a:t>Apresentar um mapeamento dos modelos</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 OPM </a:t>
            </a:r>
            <a:r>
              <a:rPr lang="en-US" dirty="0" err="1" smtClean="0"/>
              <a:t>surgiu</a:t>
            </a:r>
            <a:r>
              <a:rPr lang="en-US" dirty="0" smtClean="0"/>
              <a:t> </a:t>
            </a:r>
            <a:r>
              <a:rPr lang="en-US" dirty="0" err="1" smtClean="0"/>
              <a:t>como</a:t>
            </a:r>
            <a:r>
              <a:rPr lang="en-US" dirty="0" smtClean="0"/>
              <a:t> </a:t>
            </a:r>
            <a:r>
              <a:rPr lang="en-US" dirty="0" err="1" smtClean="0"/>
              <a:t>resultado</a:t>
            </a:r>
            <a:r>
              <a:rPr lang="en-US" dirty="0" smtClean="0"/>
              <a:t> dos 2 </a:t>
            </a:r>
            <a:r>
              <a:rPr lang="en-US" dirty="0" err="1" smtClean="0"/>
              <a:t>primeiros</a:t>
            </a:r>
            <a:r>
              <a:rPr lang="en-US" dirty="0" smtClean="0"/>
              <a:t> </a:t>
            </a:r>
            <a:r>
              <a:rPr lang="en-US" dirty="0" err="1" smtClean="0"/>
              <a:t>desafios</a:t>
            </a:r>
            <a:r>
              <a:rPr lang="en-US" dirty="0" smtClean="0"/>
              <a:t> de </a:t>
            </a:r>
            <a:r>
              <a:rPr lang="en-US" dirty="0" err="1" smtClean="0"/>
              <a:t>proveniencia</a:t>
            </a:r>
            <a:r>
              <a:rPr lang="en-US" baseline="0" dirty="0" smtClean="0"/>
              <a:t> </a:t>
            </a:r>
            <a:r>
              <a:rPr lang="en-US" baseline="0" dirty="0" err="1" smtClean="0"/>
              <a:t>propostos</a:t>
            </a:r>
            <a:r>
              <a:rPr lang="en-US" baseline="0" dirty="0" smtClean="0"/>
              <a:t> </a:t>
            </a:r>
            <a:r>
              <a:rPr lang="en-US" baseline="0" dirty="0" err="1" smtClean="0"/>
              <a:t>pelo</a:t>
            </a:r>
            <a:r>
              <a:rPr lang="en-US" baseline="0" dirty="0" smtClean="0"/>
              <a:t> IPAW.</a:t>
            </a:r>
          </a:p>
          <a:p>
            <a:endParaRPr lang="en-US" baseline="0" dirty="0" smtClean="0"/>
          </a:p>
          <a:p>
            <a:r>
              <a:rPr lang="pt-BR" sz="2800" dirty="0" smtClean="0"/>
              <a:t>Resultado dos Desafios de Proveniência (</a:t>
            </a:r>
            <a:r>
              <a:rPr lang="pt-BR" sz="2800" i="1" dirty="0" err="1" smtClean="0"/>
              <a:t>Provenance</a:t>
            </a:r>
            <a:r>
              <a:rPr lang="pt-BR" sz="2800" i="1" dirty="0" smtClean="0"/>
              <a:t> </a:t>
            </a:r>
            <a:r>
              <a:rPr lang="pt-BR" sz="2800" i="1" dirty="0" err="1" smtClean="0"/>
              <a:t>Challenges</a:t>
            </a:r>
            <a:r>
              <a:rPr lang="pt-BR" sz="2800" dirty="0" smtClean="0"/>
              <a:t>) propostos no contexto do IPAW</a:t>
            </a:r>
          </a:p>
          <a:p>
            <a:endParaRPr lang="pt-BR" sz="2800" dirty="0" smtClean="0"/>
          </a:p>
          <a:p>
            <a:pPr lvl="1"/>
            <a:r>
              <a:rPr lang="pt-BR" sz="2400" b="1" i="1" dirty="0" smtClean="0"/>
              <a:t>1º Desafio</a:t>
            </a:r>
            <a:r>
              <a:rPr lang="pt-BR" sz="2400" dirty="0" smtClean="0"/>
              <a:t>: </a:t>
            </a:r>
            <a:r>
              <a:rPr lang="pt-BR" sz="2400" i="1" dirty="0" smtClean="0"/>
              <a:t>entender as capacidades dos diferentes sistemas de proveniência e expressar suas representações de proveniência.</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proveniência.</a:t>
            </a:r>
            <a:endParaRPr lang="en-US" i="1"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b="0" i="0" dirty="0" smtClean="0"/>
              <a:t>Relações possíveis no OPM.</a:t>
            </a:r>
          </a:p>
          <a:p>
            <a:r>
              <a:rPr lang="pt-BR" b="0" i="0" dirty="0" smtClean="0"/>
              <a:t>Não</a:t>
            </a:r>
            <a:r>
              <a:rPr lang="pt-BR" b="0" i="0" baseline="0" dirty="0" smtClean="0"/>
              <a:t> necessita citar todas, apenas umas duas.</a:t>
            </a:r>
            <a:endParaRPr lang="pt-BR" b="0" i="0" dirty="0" smtClean="0"/>
          </a:p>
          <a:p>
            <a:endParaRPr lang="pt-BR" b="1" i="1" dirty="0" smtClean="0"/>
          </a:p>
          <a:p>
            <a:r>
              <a:rPr lang="pt-BR" b="1" i="1" dirty="0" err="1" smtClean="0"/>
              <a:t>used</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artefato</a:t>
            </a:r>
            <a:r>
              <a:rPr lang="pt-BR" dirty="0" smtClean="0"/>
              <a:t>. Indica a dependência do </a:t>
            </a:r>
            <a:r>
              <a:rPr lang="pt-BR" i="1" dirty="0" smtClean="0"/>
              <a:t>artefato</a:t>
            </a:r>
            <a:r>
              <a:rPr lang="pt-BR" dirty="0" smtClean="0"/>
              <a:t> para a execução do </a:t>
            </a:r>
            <a:r>
              <a:rPr lang="pt-BR" i="1" dirty="0" smtClean="0"/>
              <a:t>processo</a:t>
            </a:r>
            <a:r>
              <a:rPr lang="pt-BR" dirty="0" smtClean="0"/>
              <a:t>. Um </a:t>
            </a:r>
            <a:r>
              <a:rPr lang="pt-BR" i="1" dirty="0" smtClean="0"/>
              <a:t>artefato</a:t>
            </a:r>
            <a:r>
              <a:rPr lang="pt-BR" dirty="0" smtClean="0"/>
              <a:t> pode ser solicitado por diversos </a:t>
            </a:r>
            <a:r>
              <a:rPr lang="pt-BR" i="1" dirty="0" smtClean="0"/>
              <a:t>Processos</a:t>
            </a:r>
            <a:r>
              <a:rPr lang="pt-BR" dirty="0" smtClean="0"/>
              <a:t>. </a:t>
            </a:r>
            <a:endParaRPr lang="en-US" dirty="0" smtClean="0"/>
          </a:p>
          <a:p>
            <a:r>
              <a:rPr lang="pt-BR" b="1" i="1" dirty="0" err="1" smtClean="0"/>
              <a:t>wasGeneratedBy</a:t>
            </a:r>
            <a:r>
              <a:rPr lang="pt-BR" b="1" i="1" dirty="0" smtClean="0"/>
              <a:t>:</a:t>
            </a:r>
            <a:r>
              <a:rPr lang="pt-BR" b="1" dirty="0" smtClean="0"/>
              <a:t> </a:t>
            </a:r>
            <a:r>
              <a:rPr lang="pt-BR" dirty="0" smtClean="0"/>
              <a:t>Relação entre </a:t>
            </a:r>
            <a:r>
              <a:rPr lang="pt-BR" i="1" dirty="0" smtClean="0"/>
              <a:t>artefato</a:t>
            </a:r>
            <a:r>
              <a:rPr lang="pt-BR" dirty="0" smtClean="0"/>
              <a:t> e </a:t>
            </a:r>
            <a:r>
              <a:rPr lang="pt-BR" i="1" dirty="0" smtClean="0"/>
              <a:t>processo</a:t>
            </a:r>
            <a:r>
              <a:rPr lang="pt-BR" dirty="0" smtClean="0"/>
              <a:t>, indicando que o </a:t>
            </a:r>
            <a:r>
              <a:rPr lang="pt-BR" i="1" dirty="0" smtClean="0"/>
              <a:t>Artefato</a:t>
            </a:r>
            <a:r>
              <a:rPr lang="pt-BR" dirty="0" smtClean="0"/>
              <a:t> foi gerado pelo </a:t>
            </a:r>
            <a:r>
              <a:rPr lang="pt-BR" i="1" dirty="0" smtClean="0"/>
              <a:t>Processo</a:t>
            </a:r>
            <a:r>
              <a:rPr lang="pt-BR" dirty="0" smtClean="0"/>
              <a:t>.</a:t>
            </a:r>
            <a:endParaRPr lang="en-US" dirty="0" smtClean="0"/>
          </a:p>
          <a:p>
            <a:r>
              <a:rPr lang="pt-BR" b="1" i="1" dirty="0" err="1" smtClean="0"/>
              <a:t>wasControlledBy</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agente</a:t>
            </a:r>
            <a:r>
              <a:rPr lang="pt-BR" dirty="0" smtClean="0"/>
              <a:t>, indicando que o </a:t>
            </a:r>
            <a:r>
              <a:rPr lang="pt-BR" i="1" dirty="0" smtClean="0"/>
              <a:t>processo</a:t>
            </a:r>
            <a:r>
              <a:rPr lang="pt-BR" dirty="0" smtClean="0"/>
              <a:t> foi controlado pelo </a:t>
            </a:r>
            <a:r>
              <a:rPr lang="pt-BR" i="1" dirty="0" smtClean="0"/>
              <a:t>agente</a:t>
            </a:r>
            <a:r>
              <a:rPr lang="pt-BR" dirty="0" smtClean="0"/>
              <a:t>. 	Essa relação especifica que todas as etapas do </a:t>
            </a:r>
            <a:r>
              <a:rPr lang="pt-BR" i="1" dirty="0" smtClean="0"/>
              <a:t>processo</a:t>
            </a:r>
            <a:r>
              <a:rPr lang="pt-BR" dirty="0" smtClean="0"/>
              <a:t>, desde a sua inicialização até sua finalização, foram controladas pelo </a:t>
            </a:r>
            <a:r>
              <a:rPr lang="pt-BR" i="1" dirty="0" smtClean="0"/>
              <a:t>agente</a:t>
            </a:r>
            <a:r>
              <a:rPr lang="pt-BR" dirty="0" smtClean="0"/>
              <a:t>. Um mesmo </a:t>
            </a:r>
            <a:r>
              <a:rPr lang="pt-BR" i="1" dirty="0" smtClean="0"/>
              <a:t>agente</a:t>
            </a:r>
            <a:r>
              <a:rPr lang="pt-BR" dirty="0" smtClean="0"/>
              <a:t> pode controlar mais de um </a:t>
            </a:r>
            <a:r>
              <a:rPr lang="pt-BR" i="1" dirty="0" smtClean="0"/>
              <a:t>processo</a:t>
            </a:r>
            <a:r>
              <a:rPr lang="pt-BR" dirty="0" smtClean="0"/>
              <a:t>, mas também pode ocorrer de um </a:t>
            </a:r>
            <a:r>
              <a:rPr lang="pt-BR" i="1" dirty="0" smtClean="0"/>
              <a:t>processo</a:t>
            </a:r>
            <a:r>
              <a:rPr lang="pt-BR" dirty="0" smtClean="0"/>
              <a:t> ser controlado por mais de um </a:t>
            </a:r>
            <a:r>
              <a:rPr lang="pt-BR" i="1" dirty="0" smtClean="0"/>
              <a:t>agente</a:t>
            </a:r>
            <a:r>
              <a:rPr lang="pt-BR" dirty="0" smtClean="0"/>
              <a:t>.</a:t>
            </a:r>
            <a:endParaRPr lang="en-US" dirty="0" smtClean="0"/>
          </a:p>
          <a:p>
            <a:r>
              <a:rPr lang="pt-BR" b="1" i="1" dirty="0" err="1" smtClean="0"/>
              <a:t>wasTriggeredBy</a:t>
            </a:r>
            <a:r>
              <a:rPr lang="pt-BR" b="1" i="1" dirty="0" smtClean="0"/>
              <a:t>:</a:t>
            </a:r>
            <a:r>
              <a:rPr lang="pt-BR" b="1" dirty="0" smtClean="0"/>
              <a:t> </a:t>
            </a:r>
            <a:r>
              <a:rPr lang="pt-BR" dirty="0" smtClean="0"/>
              <a:t>Relação entre </a:t>
            </a:r>
            <a:r>
              <a:rPr lang="pt-BR" i="1" dirty="0" smtClean="0"/>
              <a:t>processos</a:t>
            </a:r>
            <a:r>
              <a:rPr lang="pt-BR" dirty="0" smtClean="0"/>
              <a:t>, indicando que um </a:t>
            </a:r>
            <a:r>
              <a:rPr lang="pt-BR" i="1" dirty="0" smtClean="0"/>
              <a:t>processo</a:t>
            </a:r>
            <a:r>
              <a:rPr lang="pt-BR" dirty="0" smtClean="0"/>
              <a:t> foi desencadeado por outro </a:t>
            </a:r>
            <a:r>
              <a:rPr lang="pt-BR" i="1" dirty="0" smtClean="0"/>
              <a:t>processo</a:t>
            </a:r>
            <a:r>
              <a:rPr lang="pt-BR" dirty="0" smtClean="0"/>
              <a:t>.</a:t>
            </a:r>
            <a:endParaRPr lang="en-US" dirty="0" smtClean="0"/>
          </a:p>
          <a:p>
            <a:r>
              <a:rPr lang="pt-BR" b="1" i="1" dirty="0" err="1" smtClean="0"/>
              <a:t>wasDerivedFrom</a:t>
            </a:r>
            <a:r>
              <a:rPr lang="pt-BR" b="1" i="1" dirty="0" smtClean="0"/>
              <a:t>:</a:t>
            </a:r>
            <a:r>
              <a:rPr lang="pt-BR" b="1" dirty="0" smtClean="0"/>
              <a:t> </a:t>
            </a:r>
            <a:r>
              <a:rPr lang="pt-BR" dirty="0" smtClean="0"/>
              <a:t>Relação entre </a:t>
            </a:r>
            <a:r>
              <a:rPr lang="pt-BR" i="1" dirty="0" smtClean="0"/>
              <a:t>artefatos</a:t>
            </a:r>
            <a:r>
              <a:rPr lang="pt-BR" dirty="0" smtClean="0"/>
              <a:t>, indicando que um </a:t>
            </a:r>
            <a:r>
              <a:rPr lang="pt-BR" i="1" dirty="0" smtClean="0"/>
              <a:t>artefato</a:t>
            </a:r>
            <a:r>
              <a:rPr lang="pt-BR" dirty="0" smtClean="0"/>
              <a:t> foi originado por outro </a:t>
            </a:r>
            <a:r>
              <a:rPr lang="pt-BR" i="1" dirty="0" smtClean="0"/>
              <a:t>artefato</a:t>
            </a:r>
            <a:r>
              <a:rPr lang="pt-BR"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participaram diversos pesquisadores responsáveis pelo OPM</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 </a:t>
            </a:r>
            <a:r>
              <a:rPr lang="en-US" dirty="0" err="1" smtClean="0"/>
              <a:t>prov</a:t>
            </a:r>
            <a:r>
              <a:rPr lang="en-US" dirty="0" smtClean="0"/>
              <a:t> </a:t>
            </a:r>
            <a:r>
              <a:rPr lang="en-US" dirty="0" err="1" smtClean="0"/>
              <a:t>permite</a:t>
            </a:r>
            <a:r>
              <a:rPr lang="en-US" dirty="0" smtClean="0"/>
              <a:t> </a:t>
            </a:r>
            <a:r>
              <a:rPr lang="en-US" dirty="0" err="1" smtClean="0"/>
              <a:t>classificar</a:t>
            </a:r>
            <a:r>
              <a:rPr lang="en-US" dirty="0" smtClean="0"/>
              <a:t> a </a:t>
            </a:r>
            <a:r>
              <a:rPr lang="en-US" dirty="0" err="1" smtClean="0"/>
              <a:t>proveniencia</a:t>
            </a:r>
            <a:r>
              <a:rPr lang="en-US" baseline="0" dirty="0" smtClean="0"/>
              <a:t> de dados </a:t>
            </a:r>
            <a:r>
              <a:rPr lang="en-US" baseline="0" dirty="0" err="1" smtClean="0"/>
              <a:t>em</a:t>
            </a:r>
            <a:r>
              <a:rPr lang="en-US" baseline="0" dirty="0" smtClean="0"/>
              <a:t> </a:t>
            </a:r>
            <a:r>
              <a:rPr lang="en-US" baseline="0" dirty="0" err="1" smtClean="0"/>
              <a:t>tres</a:t>
            </a:r>
            <a:r>
              <a:rPr lang="en-US" baseline="0" dirty="0" smtClean="0"/>
              <a:t> </a:t>
            </a:r>
            <a:r>
              <a:rPr lang="en-US" baseline="0" dirty="0" err="1" smtClean="0"/>
              <a:t>tipos</a:t>
            </a:r>
            <a:endParaRPr lang="en-US" baseline="0" dirty="0" smtClean="0"/>
          </a:p>
          <a:p>
            <a:endParaRPr lang="en-US" baseline="0" dirty="0" smtClean="0"/>
          </a:p>
          <a:p>
            <a:pPr lvl="1"/>
            <a:r>
              <a:rPr lang="pt-BR" b="1" dirty="0" smtClean="0"/>
              <a:t>Centralizado em Agentes</a:t>
            </a:r>
            <a:r>
              <a:rPr lang="pt-BR" dirty="0" smtClean="0"/>
              <a:t>: </a:t>
            </a:r>
            <a:r>
              <a:rPr lang="pt-BR" i="1" dirty="0" smtClean="0"/>
              <a:t>Especificar </a:t>
            </a:r>
            <a:r>
              <a:rPr lang="pt-BR" i="1" u="sng" dirty="0" smtClean="0"/>
              <a:t>quem</a:t>
            </a:r>
            <a:r>
              <a:rPr lang="pt-BR" i="1" dirty="0" smtClean="0"/>
              <a:t> executou certas ações ou gerou certos objetos</a:t>
            </a:r>
          </a:p>
          <a:p>
            <a:pPr lvl="1"/>
            <a:endParaRPr lang="en-US" dirty="0" smtClean="0"/>
          </a:p>
          <a:p>
            <a:pPr lvl="1"/>
            <a:r>
              <a:rPr lang="pt-BR" b="1" dirty="0" smtClean="0"/>
              <a:t>Centralizada em Objetos</a:t>
            </a:r>
            <a:r>
              <a:rPr lang="pt-BR" dirty="0" smtClean="0"/>
              <a:t>:</a:t>
            </a:r>
            <a:r>
              <a:rPr lang="pt-BR" i="1" dirty="0" smtClean="0"/>
              <a:t> Especificar </a:t>
            </a:r>
            <a:r>
              <a:rPr lang="pt-BR" i="1" u="sng" dirty="0" smtClean="0"/>
              <a:t>quais</a:t>
            </a:r>
            <a:r>
              <a:rPr lang="pt-BR" i="1" dirty="0" smtClean="0"/>
              <a:t> são as partes que compõem um objeto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pt-BR" i="1" dirty="0" smtClean="0"/>
              <a:t>Especificar as </a:t>
            </a:r>
            <a:r>
              <a:rPr lang="pt-BR" b="1" i="1" dirty="0" smtClean="0"/>
              <a:t>origens</a:t>
            </a:r>
            <a:r>
              <a:rPr lang="pt-BR" i="1" dirty="0" smtClean="0"/>
              <a:t> dos objetos</a:t>
            </a:r>
          </a:p>
          <a:p>
            <a:pPr lvl="1"/>
            <a:endParaRPr lang="en-US" dirty="0" smtClean="0"/>
          </a:p>
          <a:p>
            <a:pPr lvl="1"/>
            <a:r>
              <a:rPr lang="pt-BR" b="1" dirty="0" smtClean="0"/>
              <a:t>Centralizada em Processos</a:t>
            </a:r>
            <a:r>
              <a:rPr lang="pt-BR" dirty="0" smtClean="0"/>
              <a:t>:</a:t>
            </a:r>
            <a:r>
              <a:rPr lang="pt-BR" i="1" dirty="0" smtClean="0"/>
              <a:t> Especificar </a:t>
            </a:r>
            <a:r>
              <a:rPr lang="pt-BR" i="1" u="sng" dirty="0" smtClean="0"/>
              <a:t>como</a:t>
            </a:r>
            <a:r>
              <a:rPr lang="pt-BR" i="1" dirty="0" smtClean="0"/>
              <a:t> foram geradas as informações em questão.</a:t>
            </a:r>
            <a:endParaRPr lang="en-US" i="1" dirty="0" smtClean="0"/>
          </a:p>
          <a:p>
            <a:endParaRPr lang="en-US" dirty="0" smtClean="0"/>
          </a:p>
          <a:p>
            <a:endParaRPr lang="en-US" dirty="0" smtClean="0"/>
          </a:p>
          <a:p>
            <a:r>
              <a:rPr lang="en-US" sz="1200" b="0" i="0" kern="1200" dirty="0" smtClean="0">
                <a:solidFill>
                  <a:schemeClr val="tx1"/>
                </a:solidFill>
                <a:latin typeface="+mn-lt"/>
                <a:ea typeface="+mn-ea"/>
                <a:cs typeface="+mn-cs"/>
              </a:rPr>
              <a:t>One perspective might focus on </a:t>
            </a:r>
            <a:r>
              <a:rPr lang="en-US" sz="1200" b="0" i="1" kern="1200" dirty="0" smtClean="0">
                <a:solidFill>
                  <a:schemeClr val="tx1"/>
                </a:solidFill>
                <a:latin typeface="+mn-lt"/>
                <a:ea typeface="+mn-ea"/>
                <a:cs typeface="+mn-cs"/>
              </a:rPr>
              <a:t>agent-centered provenance</a:t>
            </a:r>
            <a:r>
              <a:rPr lang="en-US" sz="1200" b="0" i="0" kern="1200" dirty="0" smtClean="0">
                <a:solidFill>
                  <a:schemeClr val="tx1"/>
                </a:solidFill>
                <a:latin typeface="+mn-lt"/>
                <a:ea typeface="+mn-ea"/>
                <a:cs typeface="+mn-cs"/>
              </a:rPr>
              <a:t>, that is, what people or organizations were involved in generating or manipulating the information in question. For example, in the provenance of a picture in a news article we might capture the photographer who took it, the person that edited it, and the newspaper that published it.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second perspective might focus on </a:t>
            </a:r>
            <a:r>
              <a:rPr lang="en-US" sz="1200" b="0" i="1" kern="1200" dirty="0" smtClean="0">
                <a:solidFill>
                  <a:schemeClr val="tx1"/>
                </a:solidFill>
                <a:latin typeface="+mn-lt"/>
                <a:ea typeface="+mn-ea"/>
                <a:cs typeface="+mn-cs"/>
              </a:rPr>
              <a:t>object-centered provenance</a:t>
            </a:r>
            <a:r>
              <a:rPr lang="en-US" sz="1200" b="0" i="0" kern="1200" dirty="0" smtClean="0">
                <a:solidFill>
                  <a:schemeClr val="tx1"/>
                </a:solidFill>
                <a:latin typeface="+mn-lt"/>
                <a:ea typeface="+mn-ea"/>
                <a:cs typeface="+mn-cs"/>
              </a:rPr>
              <a:t>, by tracing the origins of portions of a document to other documents. An example is having a web page that was assembled from content from a news article, quotes of interviews with experts, and a chart that plots data from a government agency.</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third perspective one might take is on </a:t>
            </a:r>
            <a:r>
              <a:rPr lang="en-US" sz="1200" b="0" i="1" kern="1200" dirty="0" smtClean="0">
                <a:solidFill>
                  <a:schemeClr val="tx1"/>
                </a:solidFill>
                <a:latin typeface="+mn-lt"/>
                <a:ea typeface="+mn-ea"/>
                <a:cs typeface="+mn-cs"/>
              </a:rPr>
              <a:t>process-centered provenance</a:t>
            </a:r>
            <a:r>
              <a:rPr lang="en-US" sz="1200" b="0" i="0" kern="1200" dirty="0" smtClean="0">
                <a:solidFill>
                  <a:schemeClr val="tx1"/>
                </a:solidFill>
                <a:latin typeface="+mn-lt"/>
                <a:ea typeface="+mn-ea"/>
                <a:cs typeface="+mn-cs"/>
              </a:rPr>
              <a:t>, capturing the actions and steps taken to generate the information in question. For example, a chart may have been generated by invoking a service to retrieve data from a database, then extracting certain statistics from the data using some statistics package, and finally processing these results with a graphing tool.</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b="0"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p>
            <a:r>
              <a:rPr lang="pt-BR" smtClean="0"/>
              <a:t>Título</a:t>
            </a:r>
            <a:endParaRPr lang="pt-BR"/>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smtClean="0"/>
              <a:t>Título</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8" name="Rectangle 7"/>
          <p:cNvSpPr/>
          <p:nvPr/>
        </p:nvSpPr>
        <p:spPr>
          <a:xfrm>
            <a:off x="3505200" y="2438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9" name="Oval 8"/>
          <p:cNvSpPr/>
          <p:nvPr/>
        </p:nvSpPr>
        <p:spPr>
          <a:xfrm>
            <a:off x="8382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0" name="Octagon 9"/>
          <p:cNvSpPr/>
          <p:nvPr/>
        </p:nvSpPr>
        <p:spPr>
          <a:xfrm>
            <a:off x="838200" y="45720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1" name="Rectangle 10"/>
          <p:cNvSpPr/>
          <p:nvPr/>
        </p:nvSpPr>
        <p:spPr>
          <a:xfrm>
            <a:off x="838200" y="35052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2" name="Oval 11"/>
          <p:cNvSpPr/>
          <p:nvPr/>
        </p:nvSpPr>
        <p:spPr>
          <a:xfrm>
            <a:off x="3505200" y="3505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3" name="Rectangle 12"/>
          <p:cNvSpPr/>
          <p:nvPr/>
        </p:nvSpPr>
        <p:spPr>
          <a:xfrm>
            <a:off x="35052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Rectangle 13"/>
          <p:cNvSpPr/>
          <p:nvPr/>
        </p:nvSpPr>
        <p:spPr>
          <a:xfrm>
            <a:off x="7467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P2</a:t>
            </a:r>
            <a:endParaRPr lang="en-US" baseline="-25000" dirty="0"/>
          </a:p>
        </p:txBody>
      </p:sp>
      <p:sp>
        <p:nvSpPr>
          <p:cNvPr id="15" name="Rectangle 14"/>
          <p:cNvSpPr/>
          <p:nvPr/>
        </p:nvSpPr>
        <p:spPr>
          <a:xfrm>
            <a:off x="4800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P1</a:t>
            </a:r>
            <a:endParaRPr lang="en-US" baseline="-25000" dirty="0"/>
          </a:p>
        </p:txBody>
      </p:sp>
      <p:sp>
        <p:nvSpPr>
          <p:cNvPr id="16" name="Oval 15"/>
          <p:cNvSpPr/>
          <p:nvPr/>
        </p:nvSpPr>
        <p:spPr>
          <a:xfrm>
            <a:off x="7467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sp>
        <p:nvSpPr>
          <p:cNvPr id="17" name="Oval 16"/>
          <p:cNvSpPr/>
          <p:nvPr/>
        </p:nvSpPr>
        <p:spPr>
          <a:xfrm>
            <a:off x="4800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cxnSp>
        <p:nvCxnSpPr>
          <p:cNvPr id="18" name="Straight Arrow Connector 17"/>
          <p:cNvCxnSpPr>
            <a:stCxn id="8" idx="1"/>
            <a:endCxn id="9" idx="6"/>
          </p:cNvCxnSpPr>
          <p:nvPr/>
        </p:nvCxnSpPr>
        <p:spPr>
          <a:xfrm flipH="1">
            <a:off x="1600200" y="28194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2" idx="2"/>
            <a:endCxn id="11" idx="3"/>
          </p:cNvCxnSpPr>
          <p:nvPr/>
        </p:nvCxnSpPr>
        <p:spPr>
          <a:xfrm flipH="1">
            <a:off x="1600200" y="38862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1"/>
          </p:cNvCxnSpPr>
          <p:nvPr/>
        </p:nvCxnSpPr>
        <p:spPr>
          <a:xfrm flipH="1">
            <a:off x="1600200" y="4953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4" idx="1"/>
            <a:endCxn id="15" idx="3"/>
          </p:cNvCxnSpPr>
          <p:nvPr/>
        </p:nvCxnSpPr>
        <p:spPr>
          <a:xfrm flipH="1">
            <a:off x="5562600" y="3429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6" idx="2"/>
            <a:endCxn id="17" idx="6"/>
          </p:cNvCxnSpPr>
          <p:nvPr/>
        </p:nvCxnSpPr>
        <p:spPr>
          <a:xfrm flipH="1">
            <a:off x="5562600" y="44196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133600" y="2514600"/>
            <a:ext cx="740908" cy="307777"/>
          </a:xfrm>
          <a:prstGeom prst="rect">
            <a:avLst/>
          </a:prstGeom>
          <a:noFill/>
        </p:spPr>
        <p:txBody>
          <a:bodyPr wrap="none" rtlCol="0">
            <a:spAutoFit/>
          </a:bodyPr>
          <a:lstStyle/>
          <a:p>
            <a:r>
              <a:rPr lang="en-US" sz="1400" dirty="0" smtClean="0"/>
              <a:t>used(R)</a:t>
            </a:r>
            <a:endParaRPr lang="en-US" sz="1400" dirty="0"/>
          </a:p>
        </p:txBody>
      </p:sp>
      <p:sp>
        <p:nvSpPr>
          <p:cNvPr id="24" name="TextBox 23"/>
          <p:cNvSpPr txBox="1"/>
          <p:nvPr/>
        </p:nvSpPr>
        <p:spPr>
          <a:xfrm>
            <a:off x="1676400" y="3505200"/>
            <a:ext cx="1627625" cy="307777"/>
          </a:xfrm>
          <a:prstGeom prst="rect">
            <a:avLst/>
          </a:prstGeom>
          <a:noFill/>
        </p:spPr>
        <p:txBody>
          <a:bodyPr wrap="none" rtlCol="0">
            <a:spAutoFit/>
          </a:bodyPr>
          <a:lstStyle/>
          <a:p>
            <a:r>
              <a:rPr lang="en-US" sz="1400" dirty="0" err="1" smtClean="0"/>
              <a:t>wasGeneratedBy</a:t>
            </a:r>
            <a:r>
              <a:rPr lang="en-US" sz="1400" dirty="0" smtClean="0"/>
              <a:t>(R)</a:t>
            </a:r>
            <a:endParaRPr lang="en-US" sz="1400" dirty="0"/>
          </a:p>
        </p:txBody>
      </p:sp>
      <p:sp>
        <p:nvSpPr>
          <p:cNvPr id="25" name="TextBox 24"/>
          <p:cNvSpPr txBox="1"/>
          <p:nvPr/>
        </p:nvSpPr>
        <p:spPr>
          <a:xfrm>
            <a:off x="1752600" y="4572000"/>
            <a:ext cx="1679242" cy="307777"/>
          </a:xfrm>
          <a:prstGeom prst="rect">
            <a:avLst/>
          </a:prstGeom>
          <a:noFill/>
        </p:spPr>
        <p:txBody>
          <a:bodyPr wrap="none" rtlCol="0">
            <a:spAutoFit/>
          </a:bodyPr>
          <a:lstStyle/>
          <a:p>
            <a:r>
              <a:rPr lang="en-US" sz="1400" dirty="0" err="1" smtClean="0"/>
              <a:t>wasControllredBy</a:t>
            </a:r>
            <a:r>
              <a:rPr lang="en-US" sz="1400" dirty="0" smtClean="0"/>
              <a:t>(R)</a:t>
            </a:r>
            <a:endParaRPr lang="en-US" sz="1400" dirty="0"/>
          </a:p>
        </p:txBody>
      </p:sp>
      <p:sp>
        <p:nvSpPr>
          <p:cNvPr id="26" name="TextBox 25"/>
          <p:cNvSpPr txBox="1"/>
          <p:nvPr/>
        </p:nvSpPr>
        <p:spPr>
          <a:xfrm>
            <a:off x="5867400" y="3048000"/>
            <a:ext cx="1331390" cy="307777"/>
          </a:xfrm>
          <a:prstGeom prst="rect">
            <a:avLst/>
          </a:prstGeom>
          <a:noFill/>
        </p:spPr>
        <p:txBody>
          <a:bodyPr wrap="none" rtlCol="0">
            <a:spAutoFit/>
          </a:bodyPr>
          <a:lstStyle/>
          <a:p>
            <a:r>
              <a:rPr lang="en-US" sz="1400" dirty="0" err="1" smtClean="0"/>
              <a:t>wasTriggeredBy</a:t>
            </a:r>
            <a:endParaRPr lang="en-US" sz="1400" dirty="0"/>
          </a:p>
        </p:txBody>
      </p:sp>
      <p:sp>
        <p:nvSpPr>
          <p:cNvPr id="27" name="TextBox 26"/>
          <p:cNvSpPr txBox="1"/>
          <p:nvPr/>
        </p:nvSpPr>
        <p:spPr>
          <a:xfrm>
            <a:off x="5867400" y="4038600"/>
            <a:ext cx="1415580" cy="307777"/>
          </a:xfrm>
          <a:prstGeom prst="rect">
            <a:avLst/>
          </a:prstGeom>
          <a:noFill/>
        </p:spPr>
        <p:txBody>
          <a:bodyPr wrap="none" rtlCol="0">
            <a:spAutoFit/>
          </a:bodyPr>
          <a:lstStyle/>
          <a:p>
            <a:r>
              <a:rPr lang="en-US" sz="1400" dirty="0" err="1" smtClean="0"/>
              <a:t>wasDerivedFrom</a:t>
            </a:r>
            <a:endParaRPr lang="en-US" sz="1400" dirty="0"/>
          </a:p>
        </p:txBody>
      </p:sp>
      <p:sp>
        <p:nvSpPr>
          <p:cNvPr id="28" name="TextBox 27"/>
          <p:cNvSpPr txBox="1"/>
          <p:nvPr/>
        </p:nvSpPr>
        <p:spPr>
          <a:xfrm>
            <a:off x="2362200" y="2819400"/>
            <a:ext cx="324191" cy="307777"/>
          </a:xfrm>
          <a:prstGeom prst="rect">
            <a:avLst/>
          </a:prstGeom>
          <a:noFill/>
        </p:spPr>
        <p:txBody>
          <a:bodyPr wrap="none" rtlCol="0">
            <a:spAutoFit/>
          </a:bodyPr>
          <a:lstStyle/>
          <a:p>
            <a:r>
              <a:rPr lang="en-US" sz="1400" dirty="0" err="1" smtClean="0"/>
              <a:t>T</a:t>
            </a:r>
            <a:r>
              <a:rPr lang="en-US" sz="1400" baseline="-25000" dirty="0" err="1" smtClean="0"/>
              <a:t>u</a:t>
            </a:r>
            <a:endParaRPr lang="en-US" baseline="-25000" dirty="0"/>
          </a:p>
        </p:txBody>
      </p:sp>
      <p:sp>
        <p:nvSpPr>
          <p:cNvPr id="29" name="TextBox 28"/>
          <p:cNvSpPr txBox="1"/>
          <p:nvPr/>
        </p:nvSpPr>
        <p:spPr>
          <a:xfrm>
            <a:off x="2362200" y="3886200"/>
            <a:ext cx="315727" cy="307777"/>
          </a:xfrm>
          <a:prstGeom prst="rect">
            <a:avLst/>
          </a:prstGeom>
          <a:noFill/>
        </p:spPr>
        <p:txBody>
          <a:bodyPr wrap="none" rtlCol="0">
            <a:spAutoFit/>
          </a:bodyPr>
          <a:lstStyle/>
          <a:p>
            <a:r>
              <a:rPr lang="en-US" sz="1400" dirty="0" err="1" smtClean="0"/>
              <a:t>T</a:t>
            </a:r>
            <a:r>
              <a:rPr lang="en-US" sz="1400" baseline="-25000" dirty="0" err="1" smtClean="0"/>
              <a:t>g</a:t>
            </a:r>
            <a:endParaRPr lang="en-US" baseline="-25000" dirty="0"/>
          </a:p>
        </p:txBody>
      </p:sp>
      <p:sp>
        <p:nvSpPr>
          <p:cNvPr id="30" name="TextBox 29"/>
          <p:cNvSpPr txBox="1"/>
          <p:nvPr/>
        </p:nvSpPr>
        <p:spPr>
          <a:xfrm>
            <a:off x="2057400" y="4953000"/>
            <a:ext cx="335348" cy="307777"/>
          </a:xfrm>
          <a:prstGeom prst="rect">
            <a:avLst/>
          </a:prstGeom>
          <a:noFill/>
        </p:spPr>
        <p:txBody>
          <a:bodyPr wrap="none" rtlCol="0">
            <a:spAutoFit/>
          </a:bodyPr>
          <a:lstStyle/>
          <a:p>
            <a:r>
              <a:rPr lang="en-US" sz="1400" dirty="0" smtClean="0"/>
              <a:t>T</a:t>
            </a:r>
            <a:r>
              <a:rPr lang="en-US" sz="1400" baseline="-25000" dirty="0" smtClean="0"/>
              <a:t>b</a:t>
            </a:r>
            <a:endParaRPr lang="en-US" baseline="-25000" dirty="0"/>
          </a:p>
        </p:txBody>
      </p:sp>
      <p:sp>
        <p:nvSpPr>
          <p:cNvPr id="31" name="TextBox 30"/>
          <p:cNvSpPr txBox="1"/>
          <p:nvPr/>
        </p:nvSpPr>
        <p:spPr>
          <a:xfrm>
            <a:off x="2819400" y="4953000"/>
            <a:ext cx="316177" cy="307777"/>
          </a:xfrm>
          <a:prstGeom prst="rect">
            <a:avLst/>
          </a:prstGeom>
          <a:noFill/>
        </p:spPr>
        <p:txBody>
          <a:bodyPr wrap="none" rtlCol="0">
            <a:spAutoFit/>
          </a:bodyPr>
          <a:lstStyle/>
          <a:p>
            <a:r>
              <a:rPr lang="en-US" sz="1400" dirty="0" smtClean="0"/>
              <a:t>T</a:t>
            </a:r>
            <a:r>
              <a:rPr lang="en-US" sz="1400" baseline="-25000" dirty="0" smtClean="0"/>
              <a:t>e</a:t>
            </a:r>
            <a:endParaRPr lang="en-US" baseline="-25000" dirty="0"/>
          </a:p>
        </p:txBody>
      </p:sp>
      <p:sp>
        <p:nvSpPr>
          <p:cNvPr id="32" name="TextBox 31"/>
          <p:cNvSpPr txBox="1"/>
          <p:nvPr/>
        </p:nvSpPr>
        <p:spPr>
          <a:xfrm>
            <a:off x="6400800" y="3429000"/>
            <a:ext cx="324191" cy="307777"/>
          </a:xfrm>
          <a:prstGeom prst="rect">
            <a:avLst/>
          </a:prstGeom>
          <a:noFill/>
        </p:spPr>
        <p:txBody>
          <a:bodyPr wrap="none" rtlCol="0">
            <a:spAutoFit/>
          </a:bodyPr>
          <a:lstStyle/>
          <a:p>
            <a:r>
              <a:rPr lang="en-US" sz="1400" dirty="0" err="1" smtClean="0"/>
              <a:t>T</a:t>
            </a:r>
            <a:r>
              <a:rPr lang="en-US" sz="1400" baseline="-25000" dirty="0" err="1" smtClean="0"/>
              <a:t>u</a:t>
            </a:r>
            <a:endParaRPr lang="en-US" baseline="-25000" dirty="0"/>
          </a:p>
        </p:txBody>
      </p:sp>
      <p:sp>
        <p:nvSpPr>
          <p:cNvPr id="33" name="TextBox 32"/>
          <p:cNvSpPr txBox="1"/>
          <p:nvPr/>
        </p:nvSpPr>
        <p:spPr>
          <a:xfrm>
            <a:off x="6400800" y="4419600"/>
            <a:ext cx="324191" cy="307777"/>
          </a:xfrm>
          <a:prstGeom prst="rect">
            <a:avLst/>
          </a:prstGeom>
          <a:noFill/>
        </p:spPr>
        <p:txBody>
          <a:bodyPr wrap="none" rtlCol="0">
            <a:spAutoFit/>
          </a:bodyPr>
          <a:lstStyle/>
          <a:p>
            <a:r>
              <a:rPr lang="en-US" sz="1400" dirty="0" err="1" smtClean="0"/>
              <a:t>T</a:t>
            </a:r>
            <a:r>
              <a:rPr lang="en-US" sz="1400" baseline="-25000" dirty="0" err="1" smtClean="0"/>
              <a:t>g</a:t>
            </a:r>
            <a:endParaRPr lang="en-US" baseline="-25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lstStyle/>
          <a:p>
            <a:pPr lvl="1"/>
            <a:endParaRPr lang="pt-BR" sz="2400" b="1" i="1" dirty="0" smtClean="0"/>
          </a:p>
          <a:p>
            <a:r>
              <a:rPr lang="pt-BR" b="1" i="1" dirty="0" smtClean="0"/>
              <a:t>2006 – 2010</a:t>
            </a:r>
          </a:p>
          <a:p>
            <a:endParaRPr lang="pt-BR" b="1" i="1" dirty="0" smtClean="0"/>
          </a:p>
          <a:p>
            <a:pPr lvl="1"/>
            <a:r>
              <a:rPr lang="pt-BR" sz="2400" b="1" i="1" dirty="0" smtClean="0"/>
              <a:t>3º Desafio</a:t>
            </a:r>
            <a:r>
              <a:rPr lang="pt-BR" sz="2400" dirty="0" smtClean="0"/>
              <a:t>: </a:t>
            </a:r>
            <a:r>
              <a:rPr lang="pt-BR" sz="2400" i="1" dirty="0" smtClean="0"/>
              <a:t>avaliar o modelo OPM em um ambiente prático (2009)</a:t>
            </a:r>
            <a:endParaRPr lang="pt-BR" sz="2000" i="1" dirty="0" smtClean="0"/>
          </a:p>
          <a:p>
            <a:pPr lvl="1"/>
            <a:endParaRPr lang="en-US" dirty="0" smtClean="0"/>
          </a:p>
          <a:p>
            <a:pPr lvl="1"/>
            <a:r>
              <a:rPr lang="pt-BR" sz="2400" b="1" i="1" dirty="0" smtClean="0"/>
              <a:t>4º Desafio</a:t>
            </a:r>
            <a:r>
              <a:rPr lang="pt-BR" sz="2400" dirty="0" smtClean="0"/>
              <a:t>: </a:t>
            </a:r>
            <a:r>
              <a:rPr lang="pt-BR" sz="2400" i="1" dirty="0" smtClean="0"/>
              <a:t>interrompido pelo lançamento de um novo modelo de proveniência (2010)</a:t>
            </a: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Lançado simultaneamente ao quarto </a:t>
            </a:r>
            <a:r>
              <a:rPr lang="pt-BR" i="1" dirty="0" err="1" smtClean="0"/>
              <a:t>Provenance</a:t>
            </a:r>
            <a:r>
              <a:rPr lang="pt-BR" i="1" dirty="0" smtClean="0"/>
              <a:t> </a:t>
            </a:r>
            <a:r>
              <a:rPr lang="pt-BR" i="1" dirty="0" err="1" smtClean="0"/>
              <a:t>Challenge</a:t>
            </a:r>
            <a:r>
              <a:rPr lang="pt-BR" i="1" dirty="0" smtClean="0"/>
              <a:t> (2010)</a:t>
            </a:r>
            <a:endParaRPr lang="pt-BR" dirty="0" smtClean="0"/>
          </a:p>
          <a:p>
            <a:endParaRPr lang="pt-BR" dirty="0" smtClean="0"/>
          </a:p>
          <a:p>
            <a:r>
              <a:rPr lang="pt-BR" dirty="0" smtClean="0"/>
              <a:t>Desenvolvido pelo grupo incubador de proveniência do W3C</a:t>
            </a:r>
          </a:p>
          <a:p>
            <a:pPr lvl="1">
              <a:buNone/>
            </a:pPr>
            <a:endParaRPr lang="pt-BR" dirty="0" smtClean="0"/>
          </a:p>
          <a:p>
            <a:r>
              <a:rPr lang="pt-BR" dirty="0" smtClean="0"/>
              <a:t>Proveniência de recursos </a:t>
            </a:r>
          </a:p>
          <a:p>
            <a:pPr lvl="1">
              <a:buNone/>
            </a:pPr>
            <a:r>
              <a:rPr lang="pt-BR" dirty="0" smtClean="0"/>
              <a:t>“Registro que descreve as entidades e processos envolvidos na produção de um recurso ou que influenciaram o mesmo”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a:bodyPr>
          <a:lstStyle/>
          <a:p>
            <a:r>
              <a:rPr lang="pt-BR" dirty="0" smtClean="0"/>
              <a:t>Classifica a proveniência em três tipos:</a:t>
            </a:r>
          </a:p>
          <a:p>
            <a:endParaRPr lang="en-US" dirty="0" smtClean="0"/>
          </a:p>
          <a:p>
            <a:pPr lvl="1"/>
            <a:r>
              <a:rPr lang="pt-BR" b="1" dirty="0" smtClean="0"/>
              <a:t>Centralizado em Agentes</a:t>
            </a:r>
            <a:endParaRPr lang="pt-BR" i="1" dirty="0" smtClean="0"/>
          </a:p>
          <a:p>
            <a:pPr lvl="1"/>
            <a:endParaRPr lang="en-US" dirty="0" smtClean="0"/>
          </a:p>
          <a:p>
            <a:pPr lvl="1"/>
            <a:r>
              <a:rPr lang="pt-BR" b="1" dirty="0" smtClean="0"/>
              <a:t>Centralizada em Objetos</a:t>
            </a:r>
            <a:endParaRPr lang="pt-BR" i="1" dirty="0" smtClean="0"/>
          </a:p>
          <a:p>
            <a:pPr lvl="1"/>
            <a:endParaRPr lang="en-US" dirty="0" smtClean="0"/>
          </a:p>
          <a:p>
            <a:pPr lvl="1"/>
            <a:r>
              <a:rPr lang="pt-BR" b="1" dirty="0" smtClean="0"/>
              <a:t>Centralizada em Processos</a:t>
            </a:r>
            <a:endParaRPr lang="en-US"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pic>
        <p:nvPicPr>
          <p:cNvPr id="23556" name="Picture 4" descr="http://t1.ftcdn.net/jpg/00/25/94/96/400_F_25949621_UJ4mFrqM0FL1m23dKdF9czDBIep4fdD0.jpg"/>
          <p:cNvPicPr>
            <a:picLocks noChangeAspect="1" noChangeArrowheads="1"/>
          </p:cNvPicPr>
          <p:nvPr/>
        </p:nvPicPr>
        <p:blipFill>
          <a:blip r:embed="rId3" cstate="print"/>
          <a:srcRect/>
          <a:stretch>
            <a:fillRect/>
          </a:stretch>
        </p:blipFill>
        <p:spPr bwMode="auto">
          <a:xfrm>
            <a:off x="6858000" y="4191000"/>
            <a:ext cx="2057400" cy="2057400"/>
          </a:xfrm>
          <a:prstGeom prst="rect">
            <a:avLst/>
          </a:prstGeom>
          <a:noFill/>
        </p:spPr>
      </p:pic>
      <p:pic>
        <p:nvPicPr>
          <p:cNvPr id="23558" name="Picture 6" descr="http://s3.amazonaws.com/bonanzleimages/blog_assets/0000/0139/unknown-person.png"/>
          <p:cNvPicPr>
            <a:picLocks noChangeAspect="1" noChangeArrowheads="1"/>
          </p:cNvPicPr>
          <p:nvPr/>
        </p:nvPicPr>
        <p:blipFill>
          <a:blip r:embed="rId4" cstate="print"/>
          <a:srcRect/>
          <a:stretch>
            <a:fillRect/>
          </a:stretch>
        </p:blipFill>
        <p:spPr bwMode="auto">
          <a:xfrm>
            <a:off x="7239000" y="2286000"/>
            <a:ext cx="1521177" cy="1676400"/>
          </a:xfrm>
          <a:prstGeom prst="rect">
            <a:avLst/>
          </a:prstGeom>
          <a:noFill/>
        </p:spPr>
      </p:pic>
      <p:pic>
        <p:nvPicPr>
          <p:cNvPr id="53250" name="Picture 2" descr="http://files.softicons.com/download/system-icons/windows-8-metro-invert-icons-by-dakirby309/png/256x256/Other/Origins.png"/>
          <p:cNvPicPr>
            <a:picLocks noChangeAspect="1" noChangeArrowheads="1"/>
          </p:cNvPicPr>
          <p:nvPr/>
        </p:nvPicPr>
        <p:blipFill>
          <a:blip r:embed="rId5" cstate="print"/>
          <a:srcRect/>
          <a:stretch>
            <a:fillRect/>
          </a:stretch>
        </p:blipFill>
        <p:spPr bwMode="auto">
          <a:xfrm>
            <a:off x="5029200" y="3581400"/>
            <a:ext cx="1371600" cy="137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Entidade</a:t>
            </a:r>
            <a:endParaRPr lang="pt-BR" i="1" dirty="0" smtClean="0"/>
          </a:p>
          <a:p>
            <a:pPr lvl="1"/>
            <a:endParaRPr lang="en-US" i="1" dirty="0" smtClean="0"/>
          </a:p>
          <a:p>
            <a:pPr lvl="1"/>
            <a:r>
              <a:rPr lang="pt-BR" b="1" i="1" dirty="0" smtClean="0"/>
              <a:t>Atividade</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3" name="Isosceles Triangle 12"/>
          <p:cNvSpPr/>
          <p:nvPr/>
        </p:nvSpPr>
        <p:spPr>
          <a:xfrm>
            <a:off x="3352800" y="54311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p:cNvSpPr/>
          <p:nvPr/>
        </p:nvSpPr>
        <p:spPr>
          <a:xfrm>
            <a:off x="3352800" y="57912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5" name="Rectangle 14"/>
          <p:cNvSpPr/>
          <p:nvPr/>
        </p:nvSpPr>
        <p:spPr>
          <a:xfrm>
            <a:off x="3352800" y="44958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6" name="Oval 15"/>
          <p:cNvSpPr/>
          <p:nvPr/>
        </p:nvSpPr>
        <p:spPr>
          <a:xfrm>
            <a:off x="3352800" y="3581400"/>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 name="Rectangle 7"/>
          <p:cNvSpPr/>
          <p:nvPr/>
        </p:nvSpPr>
        <p:spPr>
          <a:xfrm>
            <a:off x="6934200" y="4267200"/>
            <a:ext cx="1600200" cy="1066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Activity</a:t>
            </a:r>
            <a:endParaRPr lang="en-US" dirty="0"/>
          </a:p>
        </p:txBody>
      </p:sp>
      <p:sp>
        <p:nvSpPr>
          <p:cNvPr id="9" name="Rounded Rectangle 8"/>
          <p:cNvSpPr/>
          <p:nvPr/>
        </p:nvSpPr>
        <p:spPr>
          <a:xfrm>
            <a:off x="838200" y="4343400"/>
            <a:ext cx="1371600" cy="1143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Agent</a:t>
            </a:r>
            <a:endParaRPr lang="en-US" dirty="0"/>
          </a:p>
        </p:txBody>
      </p:sp>
      <p:sp>
        <p:nvSpPr>
          <p:cNvPr id="10" name="Oval 9"/>
          <p:cNvSpPr/>
          <p:nvPr/>
        </p:nvSpPr>
        <p:spPr>
          <a:xfrm>
            <a:off x="2971800" y="2590800"/>
            <a:ext cx="15240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cxnSp>
        <p:nvCxnSpPr>
          <p:cNvPr id="11" name="Straight Arrow Connector 10"/>
          <p:cNvCxnSpPr>
            <a:stCxn id="8" idx="1"/>
            <a:endCxn id="9" idx="3"/>
          </p:cNvCxnSpPr>
          <p:nvPr/>
        </p:nvCxnSpPr>
        <p:spPr>
          <a:xfrm flipH="1">
            <a:off x="2209800" y="4800600"/>
            <a:ext cx="4724400" cy="1143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10" idx="3"/>
            <a:endCxn id="9" idx="0"/>
          </p:cNvCxnSpPr>
          <p:nvPr/>
        </p:nvCxnSpPr>
        <p:spPr>
          <a:xfrm flipH="1">
            <a:off x="1524000" y="3501371"/>
            <a:ext cx="1670985" cy="8420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0"/>
            <a:endCxn id="10" idx="6"/>
          </p:cNvCxnSpPr>
          <p:nvPr/>
        </p:nvCxnSpPr>
        <p:spPr>
          <a:xfrm flipH="1" flipV="1">
            <a:off x="4495800" y="3124200"/>
            <a:ext cx="32385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4"/>
            <a:endCxn id="8" idx="1"/>
          </p:cNvCxnSpPr>
          <p:nvPr/>
        </p:nvCxnSpPr>
        <p:spPr>
          <a:xfrm>
            <a:off x="3733800" y="3657600"/>
            <a:ext cx="32004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Curved Connector 14"/>
          <p:cNvCxnSpPr>
            <a:stCxn id="10" idx="7"/>
            <a:endCxn id="10" idx="0"/>
          </p:cNvCxnSpPr>
          <p:nvPr/>
        </p:nvCxnSpPr>
        <p:spPr>
          <a:xfrm rot="16200000" flipV="1">
            <a:off x="3925094" y="2399507"/>
            <a:ext cx="156229" cy="538815"/>
          </a:xfrm>
          <a:prstGeom prst="curvedConnector3">
            <a:avLst>
              <a:gd name="adj1" fmla="val 468736"/>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143000" y="3200400"/>
            <a:ext cx="1770293"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wasAttributedTo</a:t>
            </a:r>
            <a:endParaRPr lang="en-US" dirty="0" smtClean="0"/>
          </a:p>
          <a:p>
            <a:pPr algn="ctr"/>
            <a:r>
              <a:rPr lang="en-US" dirty="0" err="1" smtClean="0"/>
              <a:t>wasQuotedFrom</a:t>
            </a:r>
            <a:endParaRPr lang="en-US" dirty="0" smtClean="0"/>
          </a:p>
          <a:p>
            <a:pPr algn="ctr"/>
            <a:r>
              <a:rPr lang="en-US" dirty="0" err="1" smtClean="0"/>
              <a:t>wasInfluencedBy</a:t>
            </a:r>
            <a:endParaRPr lang="en-US" dirty="0"/>
          </a:p>
        </p:txBody>
      </p:sp>
      <p:sp>
        <p:nvSpPr>
          <p:cNvPr id="17" name="TextBox 16"/>
          <p:cNvSpPr txBox="1"/>
          <p:nvPr/>
        </p:nvSpPr>
        <p:spPr>
          <a:xfrm>
            <a:off x="3886200" y="3733800"/>
            <a:ext cx="1809470"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wasGeneratedBy</a:t>
            </a:r>
            <a:endParaRPr lang="en-US" dirty="0" smtClean="0"/>
          </a:p>
          <a:p>
            <a:pPr algn="ctr"/>
            <a:r>
              <a:rPr lang="en-US" dirty="0" err="1" smtClean="0"/>
              <a:t>wasInvalidatedBy</a:t>
            </a:r>
            <a:endParaRPr lang="en-US" dirty="0" smtClean="0"/>
          </a:p>
          <a:p>
            <a:pPr algn="ctr"/>
            <a:r>
              <a:rPr lang="en-US" dirty="0" err="1" smtClean="0"/>
              <a:t>wasInfluencedBy</a:t>
            </a:r>
            <a:endParaRPr lang="en-US" dirty="0"/>
          </a:p>
        </p:txBody>
      </p:sp>
      <p:sp>
        <p:nvSpPr>
          <p:cNvPr id="18" name="TextBox 17"/>
          <p:cNvSpPr txBox="1"/>
          <p:nvPr/>
        </p:nvSpPr>
        <p:spPr>
          <a:xfrm>
            <a:off x="4038600" y="1524000"/>
            <a:ext cx="1766316"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wasDerivedFrom</a:t>
            </a:r>
            <a:endParaRPr lang="en-US" dirty="0" smtClean="0"/>
          </a:p>
          <a:p>
            <a:pPr algn="ctr"/>
            <a:r>
              <a:rPr lang="en-US" dirty="0" err="1" smtClean="0"/>
              <a:t>wasRevisionOf</a:t>
            </a:r>
            <a:endParaRPr lang="en-US" dirty="0" smtClean="0"/>
          </a:p>
          <a:p>
            <a:pPr algn="ctr"/>
            <a:r>
              <a:rPr lang="en-US" dirty="0" err="1" smtClean="0"/>
              <a:t>wasInfluencedBy</a:t>
            </a:r>
            <a:endParaRPr lang="en-US" dirty="0"/>
          </a:p>
        </p:txBody>
      </p:sp>
      <p:sp>
        <p:nvSpPr>
          <p:cNvPr id="19" name="TextBox 18"/>
          <p:cNvSpPr txBox="1"/>
          <p:nvPr/>
        </p:nvSpPr>
        <p:spPr>
          <a:xfrm>
            <a:off x="3048000" y="4800600"/>
            <a:ext cx="176638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wasAssociatedTo</a:t>
            </a:r>
            <a:endParaRPr lang="en-US" dirty="0" smtClean="0"/>
          </a:p>
          <a:p>
            <a:r>
              <a:rPr lang="en-US" dirty="0" err="1" smtClean="0"/>
              <a:t>wasInfluencedBy</a:t>
            </a:r>
            <a:endParaRPr lang="en-US" dirty="0"/>
          </a:p>
        </p:txBody>
      </p:sp>
      <p:sp>
        <p:nvSpPr>
          <p:cNvPr id="20" name="TextBox 19"/>
          <p:cNvSpPr txBox="1"/>
          <p:nvPr/>
        </p:nvSpPr>
        <p:spPr>
          <a:xfrm>
            <a:off x="5791200" y="2895600"/>
            <a:ext cx="1770293" cy="120032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wasStartedBy</a:t>
            </a:r>
            <a:endParaRPr lang="en-US" dirty="0" smtClean="0"/>
          </a:p>
          <a:p>
            <a:pPr algn="ctr"/>
            <a:r>
              <a:rPr lang="en-US" dirty="0" err="1" smtClean="0"/>
              <a:t>wasEndedBy</a:t>
            </a:r>
            <a:endParaRPr lang="en-US" dirty="0" smtClean="0"/>
          </a:p>
          <a:p>
            <a:pPr algn="ctr"/>
            <a:r>
              <a:rPr lang="en-US" dirty="0" smtClean="0"/>
              <a:t>Used</a:t>
            </a:r>
          </a:p>
          <a:p>
            <a:pPr algn="ctr"/>
            <a:r>
              <a:rPr lang="en-US" dirty="0" err="1" smtClean="0"/>
              <a:t>wasInfluencedBy</a:t>
            </a:r>
            <a:endParaRPr lang="en-US" dirty="0" smtClean="0"/>
          </a:p>
        </p:txBody>
      </p:sp>
      <p:cxnSp>
        <p:nvCxnSpPr>
          <p:cNvPr id="21" name="Shape 20"/>
          <p:cNvCxnSpPr>
            <a:stCxn id="8" idx="2"/>
            <a:endCxn id="8" idx="3"/>
          </p:cNvCxnSpPr>
          <p:nvPr/>
        </p:nvCxnSpPr>
        <p:spPr>
          <a:xfrm rot="5400000" flipH="1" flipV="1">
            <a:off x="7867650" y="4667250"/>
            <a:ext cx="533400" cy="800100"/>
          </a:xfrm>
          <a:prstGeom prst="curvedConnector4">
            <a:avLst>
              <a:gd name="adj1" fmla="val -108000"/>
              <a:gd name="adj2" fmla="val 12857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553200" y="5562600"/>
            <a:ext cx="1770292"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wasInformedBy</a:t>
            </a:r>
            <a:endParaRPr lang="en-US" dirty="0" smtClean="0"/>
          </a:p>
          <a:p>
            <a:pPr algn="ctr"/>
            <a:r>
              <a:rPr lang="en-US" dirty="0" err="1" smtClean="0"/>
              <a:t>wasInfluencedBy</a:t>
            </a:r>
            <a:endParaRPr lang="en-US" dirty="0" smtClean="0"/>
          </a:p>
          <a:p>
            <a:pPr algn="ctr"/>
            <a:r>
              <a:rPr lang="en-US" dirty="0" err="1" smtClean="0"/>
              <a:t>wasStartedBy</a:t>
            </a:r>
            <a:endParaRPr lang="en-US" dirty="0"/>
          </a:p>
        </p:txBody>
      </p:sp>
      <p:cxnSp>
        <p:nvCxnSpPr>
          <p:cNvPr id="23" name="Shape 22"/>
          <p:cNvCxnSpPr>
            <a:stCxn id="9" idx="1"/>
            <a:endCxn id="9" idx="2"/>
          </p:cNvCxnSpPr>
          <p:nvPr/>
        </p:nvCxnSpPr>
        <p:spPr>
          <a:xfrm rot="10800000" flipH="1" flipV="1">
            <a:off x="838200" y="4914900"/>
            <a:ext cx="685800" cy="571500"/>
          </a:xfrm>
          <a:prstGeom prst="curvedConnector4">
            <a:avLst>
              <a:gd name="adj1" fmla="val -76000"/>
              <a:gd name="adj2" fmla="val 167200"/>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685800" y="5791200"/>
            <a:ext cx="1797993"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actedOnBehalfOf</a:t>
            </a:r>
            <a:endParaRPr lang="en-US" dirty="0" smtClean="0"/>
          </a:p>
          <a:p>
            <a:r>
              <a:rPr lang="en-US" dirty="0" err="1" smtClean="0"/>
              <a:t>wasInfluencedBy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cxnSp>
        <p:nvCxnSpPr>
          <p:cNvPr id="7" name="Straight Arrow Connector 6"/>
          <p:cNvCxnSpPr/>
          <p:nvPr/>
        </p:nvCxnSpPr>
        <p:spPr>
          <a:xfrm flipH="1">
            <a:off x="5449104" y="4775448"/>
            <a:ext cx="165618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2136736" y="4703440"/>
            <a:ext cx="1703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Octagon 8"/>
          <p:cNvSpPr/>
          <p:nvPr/>
        </p:nvSpPr>
        <p:spPr>
          <a:xfrm>
            <a:off x="1416656" y="4343400"/>
            <a:ext cx="731520" cy="73152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0" name="Rectangle 9"/>
          <p:cNvSpPr/>
          <p:nvPr/>
        </p:nvSpPr>
        <p:spPr>
          <a:xfrm>
            <a:off x="379292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1" name="Oval 10"/>
          <p:cNvSpPr/>
          <p:nvPr/>
        </p:nvSpPr>
        <p:spPr>
          <a:xfrm>
            <a:off x="1416656"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cxnSp>
        <p:nvCxnSpPr>
          <p:cNvPr id="12" name="Straight Arrow Connector 11"/>
          <p:cNvCxnSpPr>
            <a:stCxn id="10" idx="1"/>
            <a:endCxn id="11" idx="6"/>
          </p:cNvCxnSpPr>
          <p:nvPr/>
        </p:nvCxnSpPr>
        <p:spPr>
          <a:xfrm flipH="1">
            <a:off x="2148176" y="2836952"/>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Oval 12"/>
          <p:cNvSpPr/>
          <p:nvPr/>
        </p:nvSpPr>
        <p:spPr>
          <a:xfrm>
            <a:off x="379292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4" name="Rectangle 13"/>
          <p:cNvSpPr/>
          <p:nvPr/>
        </p:nvSpPr>
        <p:spPr>
          <a:xfrm>
            <a:off x="1416656"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cxnSp>
        <p:nvCxnSpPr>
          <p:cNvPr id="15" name="Straight Arrow Connector 14"/>
          <p:cNvCxnSpPr>
            <a:stCxn id="13" idx="2"/>
            <a:endCxn id="14" idx="3"/>
          </p:cNvCxnSpPr>
          <p:nvPr/>
        </p:nvCxnSpPr>
        <p:spPr>
          <a:xfrm flipH="1">
            <a:off x="2148176" y="3773056"/>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379292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7" name="Oval 16"/>
          <p:cNvSpPr/>
          <p:nvPr/>
        </p:nvSpPr>
        <p:spPr>
          <a:xfrm>
            <a:off x="1416656"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sp>
        <p:nvSpPr>
          <p:cNvPr id="18" name="Oval 17"/>
          <p:cNvSpPr/>
          <p:nvPr/>
        </p:nvSpPr>
        <p:spPr>
          <a:xfrm>
            <a:off x="379292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cxnSp>
        <p:nvCxnSpPr>
          <p:cNvPr id="19" name="Straight Arrow Connector 18"/>
          <p:cNvCxnSpPr>
            <a:stCxn id="18" idx="2"/>
            <a:endCxn id="17" idx="6"/>
          </p:cNvCxnSpPr>
          <p:nvPr/>
        </p:nvCxnSpPr>
        <p:spPr>
          <a:xfrm flipH="1">
            <a:off x="2148176" y="5645264"/>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02184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Oval 20"/>
          <p:cNvSpPr/>
          <p:nvPr/>
        </p:nvSpPr>
        <p:spPr>
          <a:xfrm>
            <a:off x="4740464"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cxnSp>
        <p:nvCxnSpPr>
          <p:cNvPr id="22" name="Straight Arrow Connector 21"/>
          <p:cNvCxnSpPr>
            <a:stCxn id="20" idx="1"/>
            <a:endCxn id="21" idx="6"/>
          </p:cNvCxnSpPr>
          <p:nvPr/>
        </p:nvCxnSpPr>
        <p:spPr>
          <a:xfrm flipH="1">
            <a:off x="5471984" y="2836952"/>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01040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
        <p:nvSpPr>
          <p:cNvPr id="24" name="Rectangle 23"/>
          <p:cNvSpPr/>
          <p:nvPr/>
        </p:nvSpPr>
        <p:spPr>
          <a:xfrm>
            <a:off x="4729024"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a:stCxn id="23" idx="2"/>
            <a:endCxn id="24" idx="3"/>
          </p:cNvCxnSpPr>
          <p:nvPr/>
        </p:nvCxnSpPr>
        <p:spPr>
          <a:xfrm flipH="1">
            <a:off x="5460544" y="3773056"/>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Oval 25"/>
          <p:cNvSpPr/>
          <p:nvPr/>
        </p:nvSpPr>
        <p:spPr>
          <a:xfrm>
            <a:off x="4729024"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E1</a:t>
            </a:r>
          </a:p>
        </p:txBody>
      </p:sp>
      <p:sp>
        <p:nvSpPr>
          <p:cNvPr id="27" name="Oval 26"/>
          <p:cNvSpPr/>
          <p:nvPr/>
        </p:nvSpPr>
        <p:spPr>
          <a:xfrm>
            <a:off x="701040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E2</a:t>
            </a:r>
          </a:p>
        </p:txBody>
      </p:sp>
      <p:cxnSp>
        <p:nvCxnSpPr>
          <p:cNvPr id="28" name="Straight Arrow Connector 27"/>
          <p:cNvCxnSpPr>
            <a:stCxn id="27" idx="2"/>
            <a:endCxn id="26" idx="6"/>
          </p:cNvCxnSpPr>
          <p:nvPr/>
        </p:nvCxnSpPr>
        <p:spPr>
          <a:xfrm flipH="1">
            <a:off x="5460544" y="5645264"/>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701040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0" name="Isosceles Triangle 29"/>
          <p:cNvSpPr/>
          <p:nvPr/>
        </p:nvSpPr>
        <p:spPr>
          <a:xfrm>
            <a:off x="4729024" y="4199384"/>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2640792" y="2543200"/>
            <a:ext cx="534121" cy="307777"/>
          </a:xfrm>
          <a:prstGeom prst="rect">
            <a:avLst/>
          </a:prstGeom>
          <a:noFill/>
        </p:spPr>
        <p:txBody>
          <a:bodyPr wrap="none" rtlCol="0">
            <a:spAutoFit/>
          </a:bodyPr>
          <a:lstStyle/>
          <a:p>
            <a:r>
              <a:rPr lang="en-US" sz="1400" dirty="0" smtClean="0"/>
              <a:t>used</a:t>
            </a:r>
            <a:endParaRPr lang="en-US" sz="1400" dirty="0"/>
          </a:p>
        </p:txBody>
      </p:sp>
      <p:sp>
        <p:nvSpPr>
          <p:cNvPr id="32" name="TextBox 31"/>
          <p:cNvSpPr txBox="1"/>
          <p:nvPr/>
        </p:nvSpPr>
        <p:spPr>
          <a:xfrm>
            <a:off x="2208744"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3" name="TextBox 32"/>
          <p:cNvSpPr txBox="1"/>
          <p:nvPr/>
        </p:nvSpPr>
        <p:spPr>
          <a:xfrm>
            <a:off x="2280752" y="4343400"/>
            <a:ext cx="1512167" cy="307777"/>
          </a:xfrm>
          <a:prstGeom prst="rect">
            <a:avLst/>
          </a:prstGeom>
          <a:noFill/>
        </p:spPr>
        <p:txBody>
          <a:bodyPr wrap="square" rtlCol="0">
            <a:spAutoFit/>
          </a:bodyPr>
          <a:lstStyle/>
          <a:p>
            <a:r>
              <a:rPr lang="en-US" sz="1400" dirty="0" err="1" smtClean="0"/>
              <a:t>wasControlledBy</a:t>
            </a:r>
            <a:endParaRPr lang="en-US" sz="1100" dirty="0"/>
          </a:p>
        </p:txBody>
      </p:sp>
      <p:sp>
        <p:nvSpPr>
          <p:cNvPr id="34" name="TextBox 33"/>
          <p:cNvSpPr txBox="1"/>
          <p:nvPr/>
        </p:nvSpPr>
        <p:spPr>
          <a:xfrm>
            <a:off x="2280752"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5" name="TextBox 34"/>
          <p:cNvSpPr txBox="1"/>
          <p:nvPr/>
        </p:nvSpPr>
        <p:spPr>
          <a:xfrm>
            <a:off x="6025168" y="2543200"/>
            <a:ext cx="534121" cy="307777"/>
          </a:xfrm>
          <a:prstGeom prst="rect">
            <a:avLst/>
          </a:prstGeom>
          <a:noFill/>
        </p:spPr>
        <p:txBody>
          <a:bodyPr wrap="none" rtlCol="0">
            <a:spAutoFit/>
          </a:bodyPr>
          <a:lstStyle/>
          <a:p>
            <a:r>
              <a:rPr lang="en-US" sz="1400" dirty="0" smtClean="0"/>
              <a:t>used</a:t>
            </a:r>
            <a:endParaRPr lang="en-US" sz="1100" dirty="0"/>
          </a:p>
        </p:txBody>
      </p:sp>
      <p:sp>
        <p:nvSpPr>
          <p:cNvPr id="36" name="TextBox 35"/>
          <p:cNvSpPr txBox="1"/>
          <p:nvPr/>
        </p:nvSpPr>
        <p:spPr>
          <a:xfrm>
            <a:off x="5593120"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7" name="TextBox 36"/>
          <p:cNvSpPr txBox="1"/>
          <p:nvPr/>
        </p:nvSpPr>
        <p:spPr>
          <a:xfrm>
            <a:off x="5449104" y="4487416"/>
            <a:ext cx="1800200" cy="307777"/>
          </a:xfrm>
          <a:prstGeom prst="rect">
            <a:avLst/>
          </a:prstGeom>
          <a:noFill/>
        </p:spPr>
        <p:txBody>
          <a:bodyPr wrap="square" rtlCol="0">
            <a:spAutoFit/>
          </a:bodyPr>
          <a:lstStyle/>
          <a:p>
            <a:r>
              <a:rPr lang="en-US" sz="1400" dirty="0" err="1" smtClean="0"/>
              <a:t>wasAssociatedWith</a:t>
            </a:r>
            <a:endParaRPr lang="en-US" sz="1100" dirty="0"/>
          </a:p>
        </p:txBody>
      </p:sp>
      <p:sp>
        <p:nvSpPr>
          <p:cNvPr id="38" name="TextBox 37"/>
          <p:cNvSpPr txBox="1"/>
          <p:nvPr/>
        </p:nvSpPr>
        <p:spPr>
          <a:xfrm>
            <a:off x="5593120"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9" name="TextBox 38"/>
          <p:cNvSpPr txBox="1"/>
          <p:nvPr/>
        </p:nvSpPr>
        <p:spPr>
          <a:xfrm>
            <a:off x="2136736" y="1967136"/>
            <a:ext cx="5284716" cy="400110"/>
          </a:xfrm>
          <a:prstGeom prst="rect">
            <a:avLst/>
          </a:prstGeom>
          <a:noFill/>
        </p:spPr>
        <p:txBody>
          <a:bodyPr wrap="none" rtlCol="0">
            <a:spAutoFit/>
          </a:bodyPr>
          <a:lstStyle/>
          <a:p>
            <a:r>
              <a:rPr lang="en-US" sz="2000" b="1" dirty="0" err="1" smtClean="0"/>
              <a:t>Relações</a:t>
            </a:r>
            <a:r>
              <a:rPr lang="en-US" sz="2000" b="1" dirty="0" smtClean="0"/>
              <a:t> do OPM 	       </a:t>
            </a:r>
            <a:r>
              <a:rPr lang="en-US" sz="2000" b="1" dirty="0" err="1" smtClean="0"/>
              <a:t>Relações</a:t>
            </a:r>
            <a:r>
              <a:rPr lang="en-US" sz="2000" b="1" dirty="0" smtClean="0"/>
              <a:t> do PROV</a:t>
            </a:r>
          </a:p>
        </p:txBody>
      </p:sp>
      <p:sp>
        <p:nvSpPr>
          <p:cNvPr id="40" name="Rectangle 39"/>
          <p:cNvSpPr/>
          <p:nvPr/>
        </p:nvSpPr>
        <p:spPr>
          <a:xfrm>
            <a:off x="4729024" y="4559424"/>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Table 7"/>
          <p:cNvGraphicFramePr>
            <a:graphicFrameLocks noGrp="1"/>
          </p:cNvGraphicFramePr>
          <p:nvPr/>
        </p:nvGraphicFramePr>
        <p:xfrm>
          <a:off x="3037840" y="1874520"/>
          <a:ext cx="3068320" cy="4297680"/>
        </p:xfrm>
        <a:graphic>
          <a:graphicData uri="http://schemas.openxmlformats.org/drawingml/2006/table">
            <a:tbl>
              <a:tblPr/>
              <a:tblGrid>
                <a:gridCol w="1466569"/>
                <a:gridCol w="1601751"/>
              </a:tblGrid>
              <a:tr h="136525">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OPM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PROV</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r>
              <a:tr h="15430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wasControlledBy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wasAssociatedWith</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wasTriggeredBy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wasStartedBy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wasEndedBy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wasRevisionOf</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wasAttributtedTo</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wasInformedBy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dirty="0" err="1">
                          <a:latin typeface="Times New Roman"/>
                          <a:ea typeface="Calibri"/>
                          <a:cs typeface="Times New Roman"/>
                        </a:rPr>
                        <a:t>actedOnBehalfOf</a:t>
                      </a: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OPM</a:t>
            </a:r>
            <a:endParaRPr lang="pt-BR" dirty="0"/>
          </a:p>
        </p:txBody>
      </p:sp>
      <p:sp>
        <p:nvSpPr>
          <p:cNvPr id="49" name="TextBox 48"/>
          <p:cNvSpPr txBox="1"/>
          <p:nvPr/>
        </p:nvSpPr>
        <p:spPr>
          <a:xfrm>
            <a:off x="3581400" y="11430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50" idx="2"/>
          </p:cNvCxnSpPr>
          <p:nvPr/>
        </p:nvCxnSpPr>
        <p:spPr>
          <a:xfrm flipH="1" flipV="1">
            <a:off x="4480560" y="2268096"/>
            <a:ext cx="54864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50" idx="2"/>
          </p:cNvCxnSpPr>
          <p:nvPr/>
        </p:nvCxnSpPr>
        <p:spPr>
          <a:xfrm flipV="1">
            <a:off x="2895600" y="2268096"/>
            <a:ext cx="158496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03233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81" name="TextBox 80"/>
          <p:cNvSpPr txBox="1"/>
          <p:nvPr/>
        </p:nvSpPr>
        <p:spPr>
          <a:xfrm>
            <a:off x="4267200" y="2438400"/>
            <a:ext cx="1404552"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82" name="TextBox 81"/>
          <p:cNvSpPr txBox="1"/>
          <p:nvPr/>
        </p:nvSpPr>
        <p:spPr>
          <a:xfrm>
            <a:off x="3352800" y="2819400"/>
            <a:ext cx="1404552"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a:p>
            <a:pPr algn="ctr"/>
            <a:r>
              <a:rPr lang="en-US" sz="1200" dirty="0" smtClean="0"/>
              <a:t>(mixer)</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1430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03233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50" idx="3"/>
          </p:cNvCxnSpPr>
          <p:nvPr/>
        </p:nvCxnSpPr>
        <p:spPr>
          <a:xfrm flipH="1" flipV="1">
            <a:off x="4846320" y="2010348"/>
            <a:ext cx="2316480" cy="13424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404552"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PROV</a:t>
            </a:r>
            <a:endParaRPr lang="pt-BR" dirty="0"/>
          </a:p>
        </p:txBody>
      </p:sp>
      <p:sp>
        <p:nvSpPr>
          <p:cNvPr id="49" name="Isosceles Triangle 48"/>
          <p:cNvSpPr/>
          <p:nvPr/>
        </p:nvSpPr>
        <p:spPr>
          <a:xfrm>
            <a:off x="4114800" y="13925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Rectangle 49"/>
          <p:cNvSpPr/>
          <p:nvPr/>
        </p:nvSpPr>
        <p:spPr>
          <a:xfrm>
            <a:off x="4114800" y="17526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
        <p:nvSpPr>
          <p:cNvPr id="51" name="TextBox 50"/>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p:txBody>
          <a:bodyPr>
            <a:normAutofit/>
          </a:bodyPr>
          <a:lstStyle/>
          <a:p>
            <a:r>
              <a:rPr lang="pt-BR" dirty="0" smtClean="0"/>
              <a:t>Análise de processos e seus resultados </a:t>
            </a:r>
          </a:p>
          <a:p>
            <a:pPr lvl="1"/>
            <a:endParaRPr lang="pt-BR" dirty="0" smtClean="0"/>
          </a:p>
          <a:p>
            <a:r>
              <a:rPr lang="pt-BR" dirty="0" smtClean="0"/>
              <a:t>Resultados de experimentos científicos </a:t>
            </a:r>
          </a:p>
          <a:p>
            <a:pPr lvl="1"/>
            <a:endParaRPr lang="pt-BR" dirty="0" smtClean="0"/>
          </a:p>
          <a:p>
            <a:r>
              <a:rPr lang="pt-BR" dirty="0" smtClean="0"/>
              <a:t>Solução: </a:t>
            </a:r>
          </a:p>
          <a:p>
            <a:pPr lvl="1"/>
            <a:r>
              <a:rPr lang="pt-BR" dirty="0" smtClean="0"/>
              <a:t>Proveniência</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pic>
        <p:nvPicPr>
          <p:cNvPr id="47106" name="Picture 2"/>
          <p:cNvPicPr>
            <a:picLocks noChangeAspect="1" noChangeArrowheads="1"/>
          </p:cNvPicPr>
          <p:nvPr/>
        </p:nvPicPr>
        <p:blipFill>
          <a:blip r:embed="rId3" cstate="print"/>
          <a:srcRect/>
          <a:stretch>
            <a:fillRect/>
          </a:stretch>
        </p:blipFill>
        <p:spPr bwMode="auto">
          <a:xfrm>
            <a:off x="3248025" y="4953000"/>
            <a:ext cx="264795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Semelhanças</a:t>
            </a:r>
            <a:endParaRPr lang="pt-BR" dirty="0"/>
          </a:p>
        </p:txBody>
      </p:sp>
      <p:sp>
        <p:nvSpPr>
          <p:cNvPr id="3" name="Content Placeholder 2"/>
          <p:cNvSpPr>
            <a:spLocks noGrp="1"/>
          </p:cNvSpPr>
          <p:nvPr>
            <p:ph idx="1"/>
          </p:nvPr>
        </p:nvSpPr>
        <p:spPr/>
        <p:txBody>
          <a:bodyPr>
            <a:normAutofit/>
          </a:bodyPr>
          <a:lstStyle/>
          <a:p>
            <a:r>
              <a:rPr lang="pt-BR" dirty="0" smtClean="0"/>
              <a:t>Informações extras</a:t>
            </a:r>
            <a:endParaRPr lang="pt-BR" dirty="0" smtClean="0"/>
          </a:p>
          <a:p>
            <a:endParaRPr lang="pt-BR" dirty="0" smtClean="0"/>
          </a:p>
          <a:p>
            <a:endParaRPr lang="pt-BR" dirty="0" smtClean="0"/>
          </a:p>
          <a:p>
            <a:r>
              <a:rPr lang="pt-BR" dirty="0" smtClean="0"/>
              <a:t>Subtipos</a:t>
            </a:r>
          </a:p>
          <a:p>
            <a:endParaRPr lang="pt-BR" dirty="0" smtClean="0"/>
          </a:p>
          <a:p>
            <a:endParaRPr lang="pt-BR" dirty="0" smtClean="0"/>
          </a:p>
          <a:p>
            <a:r>
              <a:rPr lang="pt-BR" dirty="0" smtClean="0"/>
              <a:t>Inferências</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32" name="Oval 31"/>
          <p:cNvSpPr/>
          <p:nvPr/>
        </p:nvSpPr>
        <p:spPr>
          <a:xfrm>
            <a:off x="8229600" y="4876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Cake</a:t>
            </a:r>
            <a:endParaRPr lang="pt-BR" sz="1050" baseline="-25000"/>
          </a:p>
        </p:txBody>
      </p:sp>
      <p:sp>
        <p:nvSpPr>
          <p:cNvPr id="33" name="Rectangle 32"/>
          <p:cNvSpPr/>
          <p:nvPr/>
        </p:nvSpPr>
        <p:spPr>
          <a:xfrm>
            <a:off x="44958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Bake</a:t>
            </a:r>
            <a:endParaRPr lang="pt-BR" sz="1050" baseline="-25000"/>
          </a:p>
        </p:txBody>
      </p:sp>
      <p:sp>
        <p:nvSpPr>
          <p:cNvPr id="34" name="Octagon 33"/>
          <p:cNvSpPr/>
          <p:nvPr/>
        </p:nvSpPr>
        <p:spPr>
          <a:xfrm>
            <a:off x="3886200" y="22098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Cook</a:t>
            </a:r>
            <a:endParaRPr lang="pt-BR" sz="1050"/>
          </a:p>
        </p:txBody>
      </p:sp>
      <p:sp>
        <p:nvSpPr>
          <p:cNvPr id="35" name="Rectangle 34"/>
          <p:cNvSpPr/>
          <p:nvPr/>
        </p:nvSpPr>
        <p:spPr>
          <a:xfrm>
            <a:off x="23622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Mix</a:t>
            </a:r>
            <a:endParaRPr lang="pt-BR" sz="1050" baseline="-25000"/>
          </a:p>
        </p:txBody>
      </p:sp>
      <p:cxnSp>
        <p:nvCxnSpPr>
          <p:cNvPr id="36" name="Straight Arrow Connector 35"/>
          <p:cNvCxnSpPr>
            <a:stCxn id="32" idx="1"/>
            <a:endCxn id="45" idx="3"/>
          </p:cNvCxnSpPr>
          <p:nvPr/>
        </p:nvCxnSpPr>
        <p:spPr>
          <a:xfrm flipH="1" flipV="1">
            <a:off x="7391400" y="4343400"/>
            <a:ext cx="9497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3" idx="1"/>
            <a:endCxn id="35" idx="3"/>
          </p:cNvCxnSpPr>
          <p:nvPr/>
        </p:nvCxnSpPr>
        <p:spPr>
          <a:xfrm flipH="1">
            <a:off x="31242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33" idx="0"/>
            <a:endCxn id="34" idx="1"/>
          </p:cNvCxnSpPr>
          <p:nvPr/>
        </p:nvCxnSpPr>
        <p:spPr>
          <a:xfrm flipH="1" flipV="1">
            <a:off x="4648200" y="27486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5" idx="0"/>
            <a:endCxn id="34" idx="3"/>
          </p:cNvCxnSpPr>
          <p:nvPr/>
        </p:nvCxnSpPr>
        <p:spPr>
          <a:xfrm flipV="1">
            <a:off x="2743200" y="29718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3276600" y="4218801"/>
            <a:ext cx="116224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sp>
        <p:nvSpPr>
          <p:cNvPr id="41" name="TextBox 40"/>
          <p:cNvSpPr txBox="1"/>
          <p:nvPr/>
        </p:nvSpPr>
        <p:spPr>
          <a:xfrm>
            <a:off x="4267200" y="3200400"/>
            <a:ext cx="123232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42" name="TextBox 41"/>
          <p:cNvSpPr txBox="1"/>
          <p:nvPr/>
        </p:nvSpPr>
        <p:spPr>
          <a:xfrm>
            <a:off x="2743200" y="3200400"/>
            <a:ext cx="1232324"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wasControlledBy</a:t>
            </a:r>
          </a:p>
        </p:txBody>
      </p:sp>
      <p:sp>
        <p:nvSpPr>
          <p:cNvPr id="43" name="TextBox 42"/>
          <p:cNvSpPr txBox="1"/>
          <p:nvPr/>
        </p:nvSpPr>
        <p:spPr>
          <a:xfrm>
            <a:off x="7543800" y="4495800"/>
            <a:ext cx="123963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wasGeneratedBy</a:t>
            </a:r>
          </a:p>
        </p:txBody>
      </p:sp>
      <p:sp>
        <p:nvSpPr>
          <p:cNvPr id="44" name="Oval 43"/>
          <p:cNvSpPr/>
          <p:nvPr/>
        </p:nvSpPr>
        <p:spPr>
          <a:xfrm>
            <a:off x="6324600" y="2133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Icing</a:t>
            </a:r>
            <a:endParaRPr lang="pt-BR" sz="1050" baseline="-25000"/>
          </a:p>
        </p:txBody>
      </p:sp>
      <p:sp>
        <p:nvSpPr>
          <p:cNvPr id="45" name="Rectangle 44"/>
          <p:cNvSpPr/>
          <p:nvPr/>
        </p:nvSpPr>
        <p:spPr>
          <a:xfrm>
            <a:off x="66294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Decorate</a:t>
            </a:r>
            <a:endParaRPr lang="pt-BR" sz="1050" baseline="-25000"/>
          </a:p>
        </p:txBody>
      </p:sp>
      <p:cxnSp>
        <p:nvCxnSpPr>
          <p:cNvPr id="46" name="Straight Arrow Connector 45"/>
          <p:cNvCxnSpPr>
            <a:stCxn id="45" idx="1"/>
            <a:endCxn id="33" idx="3"/>
          </p:cNvCxnSpPr>
          <p:nvPr/>
        </p:nvCxnSpPr>
        <p:spPr>
          <a:xfrm flipH="1">
            <a:off x="52578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45" idx="0"/>
            <a:endCxn id="44" idx="5"/>
          </p:cNvCxnSpPr>
          <p:nvPr/>
        </p:nvCxnSpPr>
        <p:spPr>
          <a:xfrm flipH="1" flipV="1">
            <a:off x="6975008" y="27840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6858000" y="31242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49" name="TextBox 48"/>
          <p:cNvSpPr txBox="1"/>
          <p:nvPr/>
        </p:nvSpPr>
        <p:spPr>
          <a:xfrm>
            <a:off x="5410200" y="4218801"/>
            <a:ext cx="116224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wasTriggeredBy</a:t>
            </a:r>
            <a:endParaRPr lang="pt-BR" sz="1200"/>
          </a:p>
        </p:txBody>
      </p:sp>
      <p:cxnSp>
        <p:nvCxnSpPr>
          <p:cNvPr id="50" name="Straight Arrow Connector 49"/>
          <p:cNvCxnSpPr>
            <a:stCxn id="45" idx="0"/>
            <a:endCxn id="34" idx="0"/>
          </p:cNvCxnSpPr>
          <p:nvPr/>
        </p:nvCxnSpPr>
        <p:spPr>
          <a:xfrm flipH="1" flipV="1">
            <a:off x="4648200" y="24329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5562600" y="3429000"/>
            <a:ext cx="123232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52" name="Oval 51"/>
          <p:cNvSpPr/>
          <p:nvPr/>
        </p:nvSpPr>
        <p:spPr>
          <a:xfrm>
            <a:off x="3429000" y="5562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Oven</a:t>
            </a:r>
          </a:p>
        </p:txBody>
      </p:sp>
      <p:cxnSp>
        <p:nvCxnSpPr>
          <p:cNvPr id="53" name="Straight Arrow Connector 52"/>
          <p:cNvCxnSpPr>
            <a:stCxn id="33" idx="2"/>
            <a:endCxn id="52" idx="7"/>
          </p:cNvCxnSpPr>
          <p:nvPr/>
        </p:nvCxnSpPr>
        <p:spPr>
          <a:xfrm flipH="1">
            <a:off x="4079408" y="47244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4191000" y="50292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55" name="Rectangular Callout 54"/>
          <p:cNvSpPr/>
          <p:nvPr/>
        </p:nvSpPr>
        <p:spPr>
          <a:xfrm>
            <a:off x="5410200" y="5410200"/>
            <a:ext cx="1600200" cy="612648"/>
          </a:xfrm>
          <a:prstGeom prst="wedgeRectCallout">
            <a:avLst>
              <a:gd name="adj1" fmla="val -79833"/>
              <a:gd name="adj2" fmla="val -1583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startedAtTime: 15:00</a:t>
            </a:r>
          </a:p>
          <a:p>
            <a:pPr algn="ctr"/>
            <a:r>
              <a:rPr lang="pt-BR" sz="1200" smtClean="0"/>
              <a:t>endedAtTime: 15:45</a:t>
            </a:r>
            <a:endParaRPr lang="pt-BR" sz="1200"/>
          </a:p>
        </p:txBody>
      </p:sp>
      <p:sp>
        <p:nvSpPr>
          <p:cNvPr id="56" name="Rectangular Callout 55"/>
          <p:cNvSpPr/>
          <p:nvPr/>
        </p:nvSpPr>
        <p:spPr>
          <a:xfrm>
            <a:off x="7543800" y="3352800"/>
            <a:ext cx="1447800" cy="612648"/>
          </a:xfrm>
          <a:prstGeom prst="wedgeRectCallout">
            <a:avLst>
              <a:gd name="adj1" fmla="val -34254"/>
              <a:gd name="adj2" fmla="val 1356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generatedAtTime: 16:15</a:t>
            </a:r>
            <a:endParaRPr lang="pt-BR" sz="12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cxnSp>
        <p:nvCxnSpPr>
          <p:cNvPr id="106" name="Elbow Connector 105"/>
          <p:cNvCxnSpPr>
            <a:stCxn id="92" idx="0"/>
            <a:endCxn id="63" idx="0"/>
          </p:cNvCxnSpPr>
          <p:nvPr/>
        </p:nvCxnSpPr>
        <p:spPr>
          <a:xfrm rot="16200000" flipV="1">
            <a:off x="5029200" y="1219200"/>
            <a:ext cx="12700" cy="4267200"/>
          </a:xfrm>
          <a:prstGeom prst="bentConnector3">
            <a:avLst>
              <a:gd name="adj1" fmla="val 1866858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107" name="TextBox 106"/>
          <p:cNvSpPr txBox="1"/>
          <p:nvPr/>
        </p:nvSpPr>
        <p:spPr>
          <a:xfrm>
            <a:off x="3124200" y="7620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5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cxnSp>
        <p:nvCxnSpPr>
          <p:cNvPr id="40" name="Elbow Connector 39"/>
          <p:cNvCxnSpPr/>
          <p:nvPr/>
        </p:nvCxnSpPr>
        <p:spPr>
          <a:xfrm rot="16200000" flipV="1">
            <a:off x="3622208" y="-1869608"/>
            <a:ext cx="533400" cy="6477000"/>
          </a:xfrm>
          <a:prstGeom prst="bentConnector3">
            <a:avLst>
              <a:gd name="adj1" fmla="val 13439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3429000" y="685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a:stCxn id="63" idx="0"/>
            <a:endCxn id="64" idx="0"/>
          </p:cNvCxnSpPr>
          <p:nvPr/>
        </p:nvCxnSpPr>
        <p:spPr>
          <a:xfrm rot="16200000" flipV="1">
            <a:off x="457200" y="914400"/>
            <a:ext cx="2362200" cy="2514600"/>
          </a:xfrm>
          <a:prstGeom prst="bentConnector3">
            <a:avLst>
              <a:gd name="adj1" fmla="val 109677"/>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7" name="TextBox 46"/>
          <p:cNvSpPr txBox="1"/>
          <p:nvPr/>
        </p:nvSpPr>
        <p:spPr>
          <a:xfrm>
            <a:off x="1295400" y="5334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39"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066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41086"/>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590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5052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9436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a:t>
            </a:r>
            <a:endParaRPr lang="pt-BR" dirty="0"/>
          </a:p>
        </p:txBody>
      </p:sp>
      <p:sp>
        <p:nvSpPr>
          <p:cNvPr id="3" name="Content Placeholder 2"/>
          <p:cNvSpPr>
            <a:spLocks noGrp="1"/>
          </p:cNvSpPr>
          <p:nvPr>
            <p:ph idx="1"/>
          </p:nvPr>
        </p:nvSpPr>
        <p:spPr/>
        <p:txBody>
          <a:bodyPr>
            <a:normAutofit fontScale="77500" lnSpcReduction="20000"/>
          </a:bodyPr>
          <a:lstStyle/>
          <a:p>
            <a:pPr algn="ctr">
              <a:buNone/>
            </a:pPr>
            <a:r>
              <a:rPr lang="pt-BR" sz="4100" i="1" dirty="0" smtClean="0"/>
              <a:t>“Refere-se à documentação histórica de um objeto, ou sua trajetória de vida”</a:t>
            </a:r>
          </a:p>
          <a:p>
            <a:pPr lvl="1">
              <a:buNone/>
            </a:pPr>
            <a:endParaRPr lang="pt-BR" dirty="0" smtClean="0"/>
          </a:p>
          <a:p>
            <a:r>
              <a:rPr lang="pt-BR" dirty="0" smtClean="0"/>
              <a:t>Fornece um fundamento essencial para avaliar a autenticidade de dados</a:t>
            </a:r>
          </a:p>
          <a:p>
            <a:pPr lvl="1"/>
            <a:r>
              <a:rPr lang="pt-BR" dirty="0" smtClean="0"/>
              <a:t>Permite confiabilidade e reprodutibilidade</a:t>
            </a:r>
          </a:p>
          <a:p>
            <a:pPr lvl="1"/>
            <a:endParaRPr lang="pt-BR" dirty="0" smtClean="0"/>
          </a:p>
          <a:p>
            <a:r>
              <a:rPr lang="pt-BR" dirty="0" smtClean="0"/>
              <a:t>Modelos:</a:t>
            </a:r>
          </a:p>
          <a:p>
            <a:pPr lvl="1"/>
            <a:r>
              <a:rPr lang="pt-BR" dirty="0" smtClean="0"/>
              <a:t>OPM (2007)</a:t>
            </a:r>
          </a:p>
          <a:p>
            <a:pPr lvl="1"/>
            <a:r>
              <a:rPr lang="pt-BR" dirty="0" smtClean="0"/>
              <a:t>PROV (2010)</a:t>
            </a:r>
          </a:p>
          <a:p>
            <a:pPr lvl="1"/>
            <a:endParaRPr lang="pt-BR" dirty="0" smtClean="0"/>
          </a:p>
          <a:p>
            <a:r>
              <a:rPr lang="pt-BR" dirty="0" smtClean="0"/>
              <a:t>Grafo de Proveniência</a:t>
            </a:r>
          </a:p>
          <a:p>
            <a:pPr lvl="1"/>
            <a:r>
              <a:rPr lang="pt-BR" dirty="0" smtClean="0"/>
              <a:t>Grafo de Causalidade</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066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590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5052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9436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Extensão de </a:t>
            </a:r>
            <a:r>
              <a:rPr lang="pt-BR" dirty="0" smtClean="0"/>
              <a:t>Relações</a:t>
            </a:r>
            <a:endParaRPr lang="pt-BR" dirty="0"/>
          </a:p>
        </p:txBody>
      </p:sp>
      <p:sp>
        <p:nvSpPr>
          <p:cNvPr id="3" name="Content Placeholder 2"/>
          <p:cNvSpPr>
            <a:spLocks noGrp="1"/>
          </p:cNvSpPr>
          <p:nvPr>
            <p:ph idx="1"/>
          </p:nvPr>
        </p:nvSpPr>
        <p:spPr/>
        <p:txBody>
          <a:bodyPr/>
          <a:lstStyle/>
          <a:p>
            <a:r>
              <a:rPr lang="pt-BR" dirty="0" smtClean="0"/>
              <a:t>PROV</a:t>
            </a:r>
          </a:p>
          <a:p>
            <a:endParaRPr lang="pt-BR" dirty="0" smtClean="0"/>
          </a:p>
        </p:txBody>
      </p:sp>
      <p:sp>
        <p:nvSpPr>
          <p:cNvPr id="4" name="Date Placeholder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sp>
        <p:nvSpPr>
          <p:cNvPr id="9" name="Rectangle 8"/>
          <p:cNvSpPr/>
          <p:nvPr/>
        </p:nvSpPr>
        <p:spPr>
          <a:xfrm>
            <a:off x="6248400" y="36576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10" name="Oval 9"/>
          <p:cNvSpPr/>
          <p:nvPr/>
        </p:nvSpPr>
        <p:spPr>
          <a:xfrm>
            <a:off x="32004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11" name="Oval 10"/>
          <p:cNvSpPr/>
          <p:nvPr/>
        </p:nvSpPr>
        <p:spPr>
          <a:xfrm>
            <a:off x="441960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12" name="Oval 11"/>
          <p:cNvSpPr/>
          <p:nvPr/>
        </p:nvSpPr>
        <p:spPr>
          <a:xfrm>
            <a:off x="7162800" y="2819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13" name="Oval 12"/>
          <p:cNvSpPr/>
          <p:nvPr/>
        </p:nvSpPr>
        <p:spPr>
          <a:xfrm>
            <a:off x="6019800" y="5029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14" name="Straight Arrow Connector 13"/>
          <p:cNvCxnSpPr>
            <a:stCxn id="9" idx="1"/>
            <a:endCxn id="31" idx="3"/>
          </p:cNvCxnSpPr>
          <p:nvPr/>
        </p:nvCxnSpPr>
        <p:spPr>
          <a:xfrm flipH="1">
            <a:off x="3246120" y="4038600"/>
            <a:ext cx="3002280" cy="8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2"/>
            <a:endCxn id="10" idx="6"/>
          </p:cNvCxnSpPr>
          <p:nvPr/>
        </p:nvCxnSpPr>
        <p:spPr>
          <a:xfrm flipH="1">
            <a:off x="3962400" y="4419600"/>
            <a:ext cx="26670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9" idx="2"/>
            <a:endCxn id="13" idx="0"/>
          </p:cNvCxnSpPr>
          <p:nvPr/>
        </p:nvCxnSpPr>
        <p:spPr>
          <a:xfrm flipH="1">
            <a:off x="6400800" y="4419600"/>
            <a:ext cx="2286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5832008" y="2860208"/>
            <a:ext cx="797392" cy="797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0"/>
            <a:endCxn id="11" idx="6"/>
          </p:cNvCxnSpPr>
          <p:nvPr/>
        </p:nvCxnSpPr>
        <p:spPr>
          <a:xfrm flipH="1" flipV="1">
            <a:off x="5181600" y="3276600"/>
            <a:ext cx="144780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181087" y="3886200"/>
            <a:ext cx="140455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p:txBody>
      </p:sp>
      <p:sp>
        <p:nvSpPr>
          <p:cNvPr id="20" name="TextBox 19"/>
          <p:cNvSpPr txBox="1"/>
          <p:nvPr/>
        </p:nvSpPr>
        <p:spPr>
          <a:xfrm>
            <a:off x="6096000" y="3048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21" name="TextBox 20"/>
          <p:cNvSpPr txBox="1"/>
          <p:nvPr/>
        </p:nvSpPr>
        <p:spPr>
          <a:xfrm>
            <a:off x="4419600" y="4572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2" name="TextBox 21"/>
          <p:cNvSpPr txBox="1"/>
          <p:nvPr/>
        </p:nvSpPr>
        <p:spPr>
          <a:xfrm>
            <a:off x="5486400" y="33528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3" name="TextBox 22"/>
          <p:cNvSpPr txBox="1"/>
          <p:nvPr/>
        </p:nvSpPr>
        <p:spPr>
          <a:xfrm>
            <a:off x="6432139" y="4572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4" name="Oval 23"/>
          <p:cNvSpPr/>
          <p:nvPr/>
        </p:nvSpPr>
        <p:spPr>
          <a:xfrm>
            <a:off x="457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25" name="Straight Arrow Connector 24"/>
          <p:cNvCxnSpPr>
            <a:stCxn id="9" idx="2"/>
            <a:endCxn id="24" idx="7"/>
          </p:cNvCxnSpPr>
          <p:nvPr/>
        </p:nvCxnSpPr>
        <p:spPr>
          <a:xfrm flipH="1">
            <a:off x="5222408" y="4419600"/>
            <a:ext cx="14069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486400" y="47244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7" name="Oval 26"/>
          <p:cNvSpPr/>
          <p:nvPr/>
        </p:nvSpPr>
        <p:spPr>
          <a:xfrm>
            <a:off x="2286000" y="2286000"/>
            <a:ext cx="12192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Instructions: Recipe</a:t>
            </a:r>
          </a:p>
        </p:txBody>
      </p:sp>
      <p:cxnSp>
        <p:nvCxnSpPr>
          <p:cNvPr id="28" name="Straight Arrow Connector 27"/>
          <p:cNvCxnSpPr>
            <a:endCxn id="27" idx="4"/>
          </p:cNvCxnSpPr>
          <p:nvPr/>
        </p:nvCxnSpPr>
        <p:spPr>
          <a:xfrm flipH="1" flipV="1">
            <a:off x="2895600" y="3048000"/>
            <a:ext cx="1143000" cy="990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3124200" y="3200400"/>
            <a:ext cx="688010" cy="276999"/>
          </a:xfrm>
          <a:prstGeom prst="rect">
            <a:avLst/>
          </a:prstGeom>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dirty="0" err="1" smtClean="0"/>
              <a:t>hadPlan</a:t>
            </a:r>
            <a:endParaRPr lang="en-US" sz="1200" dirty="0"/>
          </a:p>
        </p:txBody>
      </p:sp>
      <p:sp>
        <p:nvSpPr>
          <p:cNvPr id="30" name="Isosceles Triangle 29"/>
          <p:cNvSpPr/>
          <p:nvPr/>
        </p:nvSpPr>
        <p:spPr>
          <a:xfrm>
            <a:off x="2514600" y="342900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2514600" y="378904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Tabela Comparativa</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graphicFrame>
        <p:nvGraphicFramePr>
          <p:cNvPr id="9" name="Content Placeholder 8"/>
          <p:cNvGraphicFramePr>
            <a:graphicFrameLocks noGrp="1"/>
          </p:cNvGraphicFramePr>
          <p:nvPr>
            <p:ph idx="1"/>
          </p:nvPr>
        </p:nvGraphicFramePr>
        <p:xfrm>
          <a:off x="652780" y="2131060"/>
          <a:ext cx="8286370" cy="2966720"/>
        </p:xfrm>
        <a:graphic>
          <a:graphicData uri="http://schemas.openxmlformats.org/drawingml/2006/table">
            <a:tbl>
              <a:tblPr firstRow="1" bandRow="1">
                <a:tableStyleId>{5C22544A-7EE6-4342-B048-85BDC9FD1C3A}</a:tableStyleId>
              </a:tblPr>
              <a:tblGrid>
                <a:gridCol w="2233867"/>
                <a:gridCol w="2651824"/>
                <a:gridCol w="3400679"/>
              </a:tblGrid>
              <a:tr h="370840">
                <a:tc>
                  <a:txBody>
                    <a:bodyPr/>
                    <a:lstStyle/>
                    <a:p>
                      <a:pPr algn="ctr"/>
                      <a:endParaRPr lang="pt-BR" noProof="0" dirty="0"/>
                    </a:p>
                  </a:txBody>
                  <a:tcPr/>
                </a:tc>
                <a:tc>
                  <a:txBody>
                    <a:bodyPr/>
                    <a:lstStyle/>
                    <a:p>
                      <a:pPr algn="ctr"/>
                      <a:r>
                        <a:rPr lang="pt-BR" noProof="0" smtClean="0"/>
                        <a:t>OPM</a:t>
                      </a:r>
                      <a:endParaRPr lang="pt-BR" noProof="0"/>
                    </a:p>
                  </a:txBody>
                  <a:tcPr/>
                </a:tc>
                <a:tc>
                  <a:txBody>
                    <a:bodyPr/>
                    <a:lstStyle/>
                    <a:p>
                      <a:pPr algn="ctr"/>
                      <a:r>
                        <a:rPr lang="pt-BR" noProof="0" dirty="0" smtClean="0"/>
                        <a:t>PROV</a:t>
                      </a:r>
                      <a:endParaRPr lang="pt-BR" noProof="0" dirty="0"/>
                    </a:p>
                  </a:txBody>
                  <a:tcPr/>
                </a:tc>
              </a:tr>
              <a:tr h="370840">
                <a:tc>
                  <a:txBody>
                    <a:bodyPr/>
                    <a:lstStyle/>
                    <a:p>
                      <a:pPr algn="r"/>
                      <a:r>
                        <a:rPr lang="pt-BR" noProof="0" dirty="0" smtClean="0"/>
                        <a:t>Entidades</a:t>
                      </a:r>
                      <a:endParaRPr lang="pt-BR" noProof="0" dirty="0"/>
                    </a:p>
                  </a:txBody>
                  <a:tcPr/>
                </a:tc>
                <a:tc>
                  <a:txBody>
                    <a:bodyPr/>
                    <a:lstStyle/>
                    <a:p>
                      <a:pPr algn="ctr"/>
                      <a:r>
                        <a:rPr lang="pt-BR" noProof="0" smtClean="0"/>
                        <a:t>Artefato/Processo/Agente</a:t>
                      </a:r>
                      <a:endParaRPr lang="pt-BR" noProof="0"/>
                    </a:p>
                  </a:txBody>
                  <a:tcPr/>
                </a:tc>
                <a:tc>
                  <a:txBody>
                    <a:bodyPr/>
                    <a:lstStyle/>
                    <a:p>
                      <a:pPr algn="ctr"/>
                      <a:r>
                        <a:rPr lang="pt-BR" noProof="0" smtClean="0"/>
                        <a:t>Entidade/Atividade/Agente</a:t>
                      </a:r>
                      <a:endParaRPr lang="pt-BR" noProof="0"/>
                    </a:p>
                  </a:txBody>
                  <a:tcPr/>
                </a:tc>
              </a:tr>
              <a:tr h="370840">
                <a:tc>
                  <a:txBody>
                    <a:bodyPr/>
                    <a:lstStyle/>
                    <a:p>
                      <a:pPr algn="r"/>
                      <a:r>
                        <a:rPr lang="pt-BR" noProof="0" dirty="0" smtClean="0"/>
                        <a:t>Relações</a:t>
                      </a:r>
                      <a:endParaRPr lang="pt-BR" noProof="0" dirty="0"/>
                    </a:p>
                  </a:txBody>
                  <a:tcPr/>
                </a:tc>
                <a:tc>
                  <a:txBody>
                    <a:bodyPr/>
                    <a:lstStyle/>
                    <a:p>
                      <a:pPr algn="ctr"/>
                      <a:r>
                        <a:rPr lang="pt-BR" noProof="0" dirty="0" smtClean="0"/>
                        <a:t>5</a:t>
                      </a:r>
                      <a:endParaRPr lang="pt-BR" noProof="0" dirty="0"/>
                    </a:p>
                  </a:txBody>
                  <a:tcPr/>
                </a:tc>
                <a:tc>
                  <a:txBody>
                    <a:bodyPr/>
                    <a:lstStyle/>
                    <a:p>
                      <a:pPr algn="ctr"/>
                      <a:r>
                        <a:rPr lang="pt-BR" noProof="0" dirty="0" smtClean="0"/>
                        <a:t>10</a:t>
                      </a:r>
                      <a:endParaRPr lang="pt-BR" noProof="0" dirty="0"/>
                    </a:p>
                  </a:txBody>
                  <a:tcPr/>
                </a:tc>
              </a:tr>
              <a:tr h="370840">
                <a:tc>
                  <a:txBody>
                    <a:bodyPr/>
                    <a:lstStyle/>
                    <a:p>
                      <a:pPr algn="r"/>
                      <a:r>
                        <a:rPr lang="pt-BR" noProof="0" dirty="0" smtClean="0"/>
                        <a:t>Novas Relações</a:t>
                      </a:r>
                      <a:endParaRPr lang="pt-BR"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noProof="0" dirty="0" smtClean="0"/>
                        <a:t>Não especificado</a:t>
                      </a:r>
                      <a:endParaRPr lang="pt-BR" noProof="0" dirty="0"/>
                    </a:p>
                  </a:txBody>
                  <a:tcPr/>
                </a:tc>
                <a:tc>
                  <a:txBody>
                    <a:bodyPr/>
                    <a:lstStyle/>
                    <a:p>
                      <a:pPr algn="ctr"/>
                      <a:r>
                        <a:rPr lang="pt-BR" noProof="0" dirty="0" smtClean="0"/>
                        <a:t>Especificado (</a:t>
                      </a:r>
                      <a:r>
                        <a:rPr lang="pt-BR" noProof="0" dirty="0" err="1" smtClean="0"/>
                        <a:t>New</a:t>
                      </a:r>
                      <a:r>
                        <a:rPr lang="pt-BR" noProof="0" dirty="0" smtClean="0"/>
                        <a:t> </a:t>
                      </a:r>
                      <a:r>
                        <a:rPr lang="pt-BR" noProof="0" dirty="0" err="1" smtClean="0"/>
                        <a:t>Relations</a:t>
                      </a:r>
                      <a:r>
                        <a:rPr lang="pt-BR" noProof="0" dirty="0" smtClean="0"/>
                        <a:t>)</a:t>
                      </a:r>
                      <a:endParaRPr lang="pt-BR" noProof="0" dirty="0"/>
                    </a:p>
                  </a:txBody>
                  <a:tcPr/>
                </a:tc>
              </a:tr>
              <a:tr h="370840">
                <a:tc>
                  <a:txBody>
                    <a:bodyPr/>
                    <a:lstStyle/>
                    <a:p>
                      <a:pPr algn="r"/>
                      <a:r>
                        <a:rPr lang="pt-BR" noProof="0" dirty="0" smtClean="0"/>
                        <a:t>Extensão</a:t>
                      </a:r>
                      <a:r>
                        <a:rPr lang="pt-BR" baseline="0" noProof="0" dirty="0" smtClean="0"/>
                        <a:t> de Relações</a:t>
                      </a:r>
                      <a:endParaRPr lang="pt-BR" noProof="0" dirty="0"/>
                    </a:p>
                  </a:txBody>
                  <a:tcPr/>
                </a:tc>
                <a:tc>
                  <a:txBody>
                    <a:bodyPr/>
                    <a:lstStyle/>
                    <a:p>
                      <a:pPr algn="ctr"/>
                      <a:r>
                        <a:rPr lang="pt-BR" noProof="0" dirty="0" smtClean="0"/>
                        <a:t>Não especificado</a:t>
                      </a:r>
                      <a:endParaRPr lang="pt-BR" noProof="0" dirty="0"/>
                    </a:p>
                  </a:txBody>
                  <a:tcPr/>
                </a:tc>
                <a:tc>
                  <a:txBody>
                    <a:bodyPr/>
                    <a:lstStyle/>
                    <a:p>
                      <a:pPr algn="ctr"/>
                      <a:r>
                        <a:rPr lang="pt-BR" noProof="0" dirty="0" smtClean="0"/>
                        <a:t>Especificado (</a:t>
                      </a:r>
                      <a:r>
                        <a:rPr lang="pt-BR" noProof="0" dirty="0" err="1" smtClean="0"/>
                        <a:t>Expanded</a:t>
                      </a:r>
                      <a:r>
                        <a:rPr lang="pt-BR" noProof="0" dirty="0" smtClean="0"/>
                        <a:t> </a:t>
                      </a:r>
                      <a:r>
                        <a:rPr lang="pt-BR" noProof="0" dirty="0" err="1" smtClean="0"/>
                        <a:t>Relations</a:t>
                      </a:r>
                      <a:r>
                        <a:rPr lang="pt-BR" noProof="0" dirty="0" smtClean="0"/>
                        <a:t>)</a:t>
                      </a:r>
                      <a:endParaRPr lang="pt-BR" noProof="0" dirty="0"/>
                    </a:p>
                  </a:txBody>
                  <a:tcPr/>
                </a:tc>
              </a:tr>
              <a:tr h="370840">
                <a:tc>
                  <a:txBody>
                    <a:bodyPr/>
                    <a:lstStyle/>
                    <a:p>
                      <a:pPr algn="r"/>
                      <a:r>
                        <a:rPr lang="pt-BR" noProof="0" dirty="0" smtClean="0"/>
                        <a:t>Inferências</a:t>
                      </a:r>
                      <a:endParaRPr lang="pt-BR" noProof="0" dirty="0"/>
                    </a:p>
                  </a:txBody>
                  <a:tcPr/>
                </a:tc>
                <a:tc>
                  <a:txBody>
                    <a:bodyPr/>
                    <a:lstStyle/>
                    <a:p>
                      <a:pPr algn="ctr"/>
                      <a:r>
                        <a:rPr lang="pt-BR" noProof="0" dirty="0" smtClean="0"/>
                        <a:t>Sim</a:t>
                      </a:r>
                      <a:endParaRPr lang="pt-BR" noProof="0" dirty="0"/>
                    </a:p>
                  </a:txBody>
                  <a:tcPr/>
                </a:tc>
                <a:tc>
                  <a:txBody>
                    <a:bodyPr/>
                    <a:lstStyle/>
                    <a:p>
                      <a:pPr algn="ctr"/>
                      <a:r>
                        <a:rPr lang="pt-BR" noProof="0" dirty="0" smtClean="0"/>
                        <a:t>Sim</a:t>
                      </a:r>
                      <a:endParaRPr lang="pt-BR" noProof="0" dirty="0"/>
                    </a:p>
                  </a:txBody>
                  <a:tcPr/>
                </a:tc>
              </a:tr>
              <a:tr h="370840">
                <a:tc>
                  <a:txBody>
                    <a:bodyPr/>
                    <a:lstStyle/>
                    <a:p>
                      <a:pPr algn="r"/>
                      <a:r>
                        <a:rPr lang="pt-BR" noProof="0" dirty="0" smtClean="0"/>
                        <a:t>Subtipo</a:t>
                      </a:r>
                      <a:endParaRPr lang="pt-BR" noProof="0" dirty="0"/>
                    </a:p>
                  </a:txBody>
                  <a:tcPr/>
                </a:tc>
                <a:tc>
                  <a:txBody>
                    <a:bodyPr/>
                    <a:lstStyle/>
                    <a:p>
                      <a:pPr algn="ctr"/>
                      <a:r>
                        <a:rPr lang="pt-BR" noProof="0" dirty="0" smtClean="0"/>
                        <a:t>Especificado (OPM </a:t>
                      </a:r>
                      <a:r>
                        <a:rPr lang="pt-BR" noProof="0" dirty="0" err="1" smtClean="0"/>
                        <a:t>Profile</a:t>
                      </a:r>
                      <a:r>
                        <a:rPr lang="pt-BR" noProof="0" dirty="0" smtClean="0"/>
                        <a:t>)</a:t>
                      </a:r>
                      <a:endParaRPr lang="pt-BR" noProof="0" dirty="0"/>
                    </a:p>
                  </a:txBody>
                  <a:tcPr/>
                </a:tc>
                <a:tc>
                  <a:txBody>
                    <a:bodyPr/>
                    <a:lstStyle/>
                    <a:p>
                      <a:pPr algn="ctr"/>
                      <a:r>
                        <a:rPr lang="pt-BR" noProof="0" dirty="0" smtClean="0"/>
                        <a:t>Especificado (</a:t>
                      </a:r>
                      <a:r>
                        <a:rPr lang="pt-BR" noProof="0" dirty="0" err="1" smtClean="0"/>
                        <a:t>Subtyping</a:t>
                      </a:r>
                      <a:r>
                        <a:rPr lang="pt-BR" noProof="0" dirty="0" smtClean="0"/>
                        <a:t>)</a:t>
                      </a:r>
                      <a:endParaRPr lang="pt-BR" noProof="0" dirty="0"/>
                    </a:p>
                  </a:txBody>
                  <a:tcPr/>
                </a:tc>
              </a:tr>
              <a:tr h="370840">
                <a:tc>
                  <a:txBody>
                    <a:bodyPr/>
                    <a:lstStyle/>
                    <a:p>
                      <a:pPr algn="r"/>
                      <a:r>
                        <a:rPr lang="pt-BR" noProof="0" dirty="0" smtClean="0"/>
                        <a:t>Informações Extras</a:t>
                      </a:r>
                      <a:endParaRPr lang="pt-BR" noProof="0" dirty="0"/>
                    </a:p>
                  </a:txBody>
                  <a:tcPr/>
                </a:tc>
                <a:tc>
                  <a:txBody>
                    <a:bodyPr/>
                    <a:lstStyle/>
                    <a:p>
                      <a:pPr algn="ctr"/>
                      <a:r>
                        <a:rPr lang="pt-BR" noProof="0" dirty="0" smtClean="0"/>
                        <a:t>Sim (</a:t>
                      </a:r>
                      <a:r>
                        <a:rPr lang="pt-BR" noProof="0" dirty="0" err="1" smtClean="0"/>
                        <a:t>Annotations</a:t>
                      </a:r>
                      <a:r>
                        <a:rPr lang="pt-BR" noProof="0" dirty="0" smtClean="0"/>
                        <a:t>)</a:t>
                      </a:r>
                      <a:endParaRPr lang="pt-BR" noProof="0" dirty="0"/>
                    </a:p>
                  </a:txBody>
                  <a:tcPr/>
                </a:tc>
                <a:tc>
                  <a:txBody>
                    <a:bodyPr/>
                    <a:lstStyle/>
                    <a:p>
                      <a:pPr algn="ctr"/>
                      <a:r>
                        <a:rPr lang="pt-BR" noProof="0" dirty="0" smtClean="0"/>
                        <a:t>Sim (</a:t>
                      </a:r>
                      <a:r>
                        <a:rPr lang="pt-BR" noProof="0" dirty="0" err="1" smtClean="0"/>
                        <a:t>Optional</a:t>
                      </a:r>
                      <a:r>
                        <a:rPr lang="pt-BR" noProof="0" dirty="0" smtClean="0"/>
                        <a:t> </a:t>
                      </a:r>
                      <a:r>
                        <a:rPr lang="pt-BR" noProof="0" dirty="0" err="1" smtClean="0"/>
                        <a:t>Identifiers</a:t>
                      </a:r>
                      <a:r>
                        <a:rPr lang="pt-BR" noProof="0" dirty="0" smtClean="0"/>
                        <a:t>)</a:t>
                      </a:r>
                      <a:endParaRPr lang="pt-BR" noProof="0" dirty="0"/>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Conclusão</a:t>
            </a:r>
            <a:endParaRPr lang="pt-BR" dirty="0"/>
          </a:p>
        </p:txBody>
      </p:sp>
      <p:sp>
        <p:nvSpPr>
          <p:cNvPr id="3" name="Content Placeholder 2"/>
          <p:cNvSpPr>
            <a:spLocks noGrp="1"/>
          </p:cNvSpPr>
          <p:nvPr>
            <p:ph idx="1"/>
          </p:nvPr>
        </p:nvSpPr>
        <p:spPr/>
        <p:txBody>
          <a:bodyPr>
            <a:normAutofit fontScale="92500"/>
          </a:bodyPr>
          <a:lstStyle/>
          <a:p>
            <a:r>
              <a:rPr lang="pt-BR" dirty="0" smtClean="0"/>
              <a:t>Estudo comparativo entre modelos de proveniência</a:t>
            </a:r>
          </a:p>
          <a:p>
            <a:pPr lvl="1"/>
            <a:r>
              <a:rPr lang="pt-BR" dirty="0" smtClean="0"/>
              <a:t>OPM e PROV</a:t>
            </a:r>
          </a:p>
          <a:p>
            <a:pPr lvl="1"/>
            <a:endParaRPr lang="pt-BR" dirty="0" smtClean="0"/>
          </a:p>
          <a:p>
            <a:r>
              <a:rPr lang="pt-BR" dirty="0" smtClean="0"/>
              <a:t>PROV</a:t>
            </a:r>
          </a:p>
          <a:p>
            <a:pPr lvl="1"/>
            <a:r>
              <a:rPr lang="pt-BR" dirty="0" smtClean="0"/>
              <a:t>Armazenar dados de proveniência mais detalhadamente</a:t>
            </a:r>
          </a:p>
          <a:p>
            <a:pPr lvl="1"/>
            <a:r>
              <a:rPr lang="pt-BR" dirty="0" smtClean="0"/>
              <a:t>Responsabilidades dos </a:t>
            </a:r>
            <a:r>
              <a:rPr lang="pt-BR" i="1" dirty="0" smtClean="0"/>
              <a:t>agentes</a:t>
            </a:r>
            <a:endParaRPr lang="pt-BR" dirty="0" smtClean="0"/>
          </a:p>
          <a:p>
            <a:pPr lvl="1"/>
            <a:endParaRPr lang="pt-BR" dirty="0" smtClean="0"/>
          </a:p>
          <a:p>
            <a:r>
              <a:rPr lang="pt-BR" dirty="0" smtClean="0"/>
              <a:t>OPM</a:t>
            </a:r>
          </a:p>
          <a:p>
            <a:pPr lvl="1"/>
            <a:r>
              <a:rPr lang="pt-BR" dirty="0" smtClean="0"/>
              <a:t>Mais simples e mais usado </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Trabalhos</a:t>
            </a:r>
            <a:r>
              <a:rPr lang="en-US" dirty="0" smtClean="0"/>
              <a:t> </a:t>
            </a:r>
            <a:r>
              <a:rPr lang="en-US" dirty="0" err="1" smtClean="0"/>
              <a:t>Futuros</a:t>
            </a:r>
            <a:endParaRPr lang="en-US" dirty="0"/>
          </a:p>
        </p:txBody>
      </p:sp>
      <p:sp>
        <p:nvSpPr>
          <p:cNvPr id="3" name="Content Placeholder 2"/>
          <p:cNvSpPr>
            <a:spLocks noGrp="1"/>
          </p:cNvSpPr>
          <p:nvPr>
            <p:ph idx="1"/>
          </p:nvPr>
        </p:nvSpPr>
        <p:spPr/>
        <p:txBody>
          <a:bodyPr>
            <a:normAutofit/>
          </a:bodyPr>
          <a:lstStyle/>
          <a:p>
            <a:r>
              <a:rPr lang="pt-BR" dirty="0" smtClean="0"/>
              <a:t>Criar um tradutor automático de modelos</a:t>
            </a:r>
          </a:p>
          <a:p>
            <a:pPr>
              <a:buNone/>
            </a:pPr>
            <a:r>
              <a:rPr lang="pt-BR" dirty="0" smtClean="0"/>
              <a:t> </a:t>
            </a:r>
          </a:p>
          <a:p>
            <a:pPr lvl="1"/>
            <a:r>
              <a:rPr lang="pt-BR" dirty="0" smtClean="0"/>
              <a:t>Auxiliar migração</a:t>
            </a:r>
          </a:p>
          <a:p>
            <a:pPr lvl="1"/>
            <a:endParaRPr lang="pt-BR" dirty="0" smtClean="0"/>
          </a:p>
          <a:p>
            <a:pPr lvl="1"/>
            <a:r>
              <a:rPr lang="pt-BR" dirty="0" smtClean="0"/>
              <a:t>Facilitar a comunicação</a:t>
            </a:r>
          </a:p>
          <a:p>
            <a:pPr lvl="1"/>
            <a:endParaRPr lang="pt-BR" dirty="0" smtClean="0"/>
          </a:p>
          <a:p>
            <a:pPr lvl="1"/>
            <a:r>
              <a:rPr lang="pt-BR" dirty="0" smtClean="0"/>
              <a:t>Processo interativo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OPM</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pic>
        <p:nvPicPr>
          <p:cNvPr id="7" name="Content Placeholder 6"/>
          <p:cNvPicPr>
            <a:picLocks noGrp="1"/>
          </p:cNvPicPr>
          <p:nvPr>
            <p:ph idx="1"/>
          </p:nvPr>
        </p:nvPicPr>
        <p:blipFill>
          <a:blip r:embed="rId3" cstate="print"/>
          <a:srcRect/>
          <a:stretch>
            <a:fillRect/>
          </a:stretch>
        </p:blipFill>
        <p:spPr bwMode="auto">
          <a:xfrm>
            <a:off x="856731" y="2528672"/>
            <a:ext cx="7430538" cy="3086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pic>
        <p:nvPicPr>
          <p:cNvPr id="7" name="Content Placeholder 6"/>
          <p:cNvPicPr>
            <a:picLocks noGrp="1"/>
          </p:cNvPicPr>
          <p:nvPr>
            <p:ph idx="1"/>
          </p:nvPr>
        </p:nvPicPr>
        <p:blipFill>
          <a:blip r:embed="rId3" cstate="print"/>
          <a:srcRect/>
          <a:stretch>
            <a:fillRect/>
          </a:stretch>
        </p:blipFill>
        <p:spPr bwMode="auto">
          <a:xfrm>
            <a:off x="467238" y="2862413"/>
            <a:ext cx="8209524" cy="2419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Motivação</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1026" name="Picture 2" descr="http://download.ultradownloads.com.br/wallpaper/70360_Papel-de-Parede-Migracao-dos-Gansos_1600x1200.jpg"/>
          <p:cNvPicPr>
            <a:picLocks noChangeAspect="1" noChangeArrowheads="1"/>
          </p:cNvPicPr>
          <p:nvPr/>
        </p:nvPicPr>
        <p:blipFill>
          <a:blip r:embed="rId3" cstate="print"/>
          <a:srcRect/>
          <a:stretch>
            <a:fillRect/>
          </a:stretch>
        </p:blipFill>
        <p:spPr bwMode="auto">
          <a:xfrm>
            <a:off x="3759200" y="2438400"/>
            <a:ext cx="5384800" cy="4038600"/>
          </a:xfrm>
          <a:prstGeom prst="rect">
            <a:avLst/>
          </a:prstGeom>
          <a:noFill/>
        </p:spPr>
      </p:pic>
      <p:pic>
        <p:nvPicPr>
          <p:cNvPr id="1028" name="Picture 4" descr="http://freesandbox.net/fabio/wp-content/uploads/tomadas_padrao3pinos.jpg"/>
          <p:cNvPicPr>
            <a:picLocks noChangeAspect="1" noChangeArrowheads="1"/>
          </p:cNvPicPr>
          <p:nvPr/>
        </p:nvPicPr>
        <p:blipFill>
          <a:blip r:embed="rId4" cstate="print"/>
          <a:srcRect/>
          <a:stretch>
            <a:fillRect/>
          </a:stretch>
        </p:blipFill>
        <p:spPr bwMode="auto">
          <a:xfrm>
            <a:off x="304800" y="2819400"/>
            <a:ext cx="3333750" cy="2619375"/>
          </a:xfrm>
          <a:prstGeom prst="rect">
            <a:avLst/>
          </a:prstGeom>
          <a:noFill/>
        </p:spPr>
      </p:pic>
      <p:sp>
        <p:nvSpPr>
          <p:cNvPr id="9" name="TextBox 8"/>
          <p:cNvSpPr txBox="1"/>
          <p:nvPr/>
        </p:nvSpPr>
        <p:spPr>
          <a:xfrm>
            <a:off x="1524000" y="2286000"/>
            <a:ext cx="706988" cy="369332"/>
          </a:xfrm>
          <a:prstGeom prst="rect">
            <a:avLst/>
          </a:prstGeom>
          <a:noFill/>
        </p:spPr>
        <p:txBody>
          <a:bodyPr wrap="none" rtlCol="0">
            <a:spAutoFit/>
          </a:bodyPr>
          <a:lstStyle/>
          <a:p>
            <a:r>
              <a:rPr lang="en-US" dirty="0" smtClean="0"/>
              <a:t>PROV</a:t>
            </a:r>
            <a:endParaRPr lang="en-US" dirty="0"/>
          </a:p>
        </p:txBody>
      </p:sp>
      <p:sp>
        <p:nvSpPr>
          <p:cNvPr id="10" name="TextBox 9"/>
          <p:cNvSpPr txBox="1"/>
          <p:nvPr/>
        </p:nvSpPr>
        <p:spPr>
          <a:xfrm>
            <a:off x="5638800" y="2057400"/>
            <a:ext cx="1466812" cy="369332"/>
          </a:xfrm>
          <a:prstGeom prst="rect">
            <a:avLst/>
          </a:prstGeom>
          <a:noFill/>
        </p:spPr>
        <p:txBody>
          <a:bodyPr wrap="none" rtlCol="0">
            <a:spAutoFit/>
          </a:bodyPr>
          <a:lstStyle/>
          <a:p>
            <a:r>
              <a:rPr lang="en-US" dirty="0" smtClean="0"/>
              <a:t>OPM -&gt; PROV</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64518" name="Picture 6" descr="http://estudos.gospelmais.com.br/files/2013/04/comparar.jpg"/>
          <p:cNvPicPr>
            <a:picLocks noChangeAspect="1" noChangeArrowheads="1"/>
          </p:cNvPicPr>
          <p:nvPr/>
        </p:nvPicPr>
        <p:blipFill>
          <a:blip r:embed="rId3" cstate="print"/>
          <a:srcRect/>
          <a:stretch>
            <a:fillRect/>
          </a:stretch>
        </p:blipFill>
        <p:spPr bwMode="auto">
          <a:xfrm>
            <a:off x="0" y="914400"/>
            <a:ext cx="6324600" cy="3814448"/>
          </a:xfrm>
          <a:prstGeom prst="rect">
            <a:avLst/>
          </a:prstGeom>
          <a:noFill/>
        </p:spPr>
      </p:pic>
      <p:pic>
        <p:nvPicPr>
          <p:cNvPr id="64520" name="Picture 8"/>
          <p:cNvPicPr>
            <a:picLocks noChangeAspect="1" noChangeArrowheads="1"/>
          </p:cNvPicPr>
          <p:nvPr/>
        </p:nvPicPr>
        <p:blipFill>
          <a:blip r:embed="rId4" cstate="print"/>
          <a:srcRect/>
          <a:stretch>
            <a:fillRect/>
          </a:stretch>
        </p:blipFill>
        <p:spPr bwMode="auto">
          <a:xfrm>
            <a:off x="3829050" y="3733800"/>
            <a:ext cx="5314950" cy="2743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smtClean="0"/>
              <a:t>Objetivo</a:t>
            </a:r>
            <a:endParaRPr lang="en-US" dirty="0"/>
          </a:p>
        </p:txBody>
      </p:sp>
      <p:pic>
        <p:nvPicPr>
          <p:cNvPr id="64522" name="Picture 10" descr="http://docie.pbworks.com/f/detetive2.bmp"/>
          <p:cNvPicPr>
            <a:picLocks noChangeAspect="1" noChangeArrowheads="1"/>
          </p:cNvPicPr>
          <p:nvPr/>
        </p:nvPicPr>
        <p:blipFill>
          <a:blip r:embed="rId5" cstate="print"/>
          <a:srcRect/>
          <a:stretch>
            <a:fillRect/>
          </a:stretch>
        </p:blipFill>
        <p:spPr bwMode="auto">
          <a:xfrm>
            <a:off x="6622729" y="1905000"/>
            <a:ext cx="2521271" cy="23622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lstStyle/>
          <a:p>
            <a:pPr lvl="1"/>
            <a:endParaRPr lang="pt-BR" sz="2400" b="1" i="1" dirty="0" smtClean="0"/>
          </a:p>
          <a:p>
            <a:r>
              <a:rPr lang="pt-BR" b="1" i="1" dirty="0" smtClean="0"/>
              <a:t>2006 – 2010</a:t>
            </a:r>
          </a:p>
          <a:p>
            <a:endParaRPr lang="pt-BR" b="1" i="1" dirty="0" smtClean="0"/>
          </a:p>
          <a:p>
            <a:pPr lvl="1"/>
            <a:r>
              <a:rPr lang="pt-BR" sz="2400" b="1" i="1" dirty="0" smtClean="0"/>
              <a:t>1º Desafio</a:t>
            </a:r>
            <a:r>
              <a:rPr lang="pt-BR" sz="2400" dirty="0" smtClean="0"/>
              <a:t>: </a:t>
            </a:r>
            <a:r>
              <a:rPr lang="pt-BR" sz="2400" i="1" dirty="0" smtClean="0"/>
              <a:t>entender as capacidades dos diferentes sistemas de proveniência e expressar suas representações de proveniência (2006)</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proveniência (2007)</a:t>
            </a: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
        <p:nvSpPr>
          <p:cNvPr id="66562" name="AutoShape 2" descr="http://download.ultradownloads.com.br/wallpaper/276164_Papel-de-Parede-Meme-Challenge-Accepted_1400x1050.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4" name="Picture 4" descr="http://runezone.com/imagehost/images/6442/challenge_accepted_b.png"/>
          <p:cNvPicPr>
            <a:picLocks noChangeAspect="1" noChangeArrowheads="1"/>
          </p:cNvPicPr>
          <p:nvPr/>
        </p:nvPicPr>
        <p:blipFill>
          <a:blip r:embed="rId2" cstate="print"/>
          <a:srcRect/>
          <a:stretch>
            <a:fillRect/>
          </a:stretch>
        </p:blipFill>
        <p:spPr bwMode="auto">
          <a:xfrm>
            <a:off x="2590800" y="2057400"/>
            <a:ext cx="3956841" cy="393476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Provenance Model</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67586" name="Picture 2" descr="http://public.blu.livefilestore.com/y1p3txHuwEwsLZ64LkXBBWIDi798JFDM4-f9DO9Q48uBIAcv565IchTt7jiLNak8ulTiddxvmrCzcsMzYo9FL1ZMQ/CLIPART_OF_26972_SMJPG.jpg?psid=1"/>
          <p:cNvPicPr>
            <a:picLocks noChangeAspect="1" noChangeArrowheads="1"/>
          </p:cNvPicPr>
          <p:nvPr/>
        </p:nvPicPr>
        <p:blipFill>
          <a:blip r:embed="rId3" cstate="print"/>
          <a:srcRect/>
          <a:stretch>
            <a:fillRect/>
          </a:stretch>
        </p:blipFill>
        <p:spPr bwMode="auto">
          <a:xfrm>
            <a:off x="1447800" y="1752600"/>
            <a:ext cx="6248400" cy="473137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Artefato</a:t>
            </a:r>
            <a:endParaRPr lang="pt-BR" i="1" dirty="0" smtClean="0"/>
          </a:p>
          <a:p>
            <a:pPr lvl="1"/>
            <a:endParaRPr lang="en-US" i="1" dirty="0" smtClean="0"/>
          </a:p>
          <a:p>
            <a:pPr lvl="1"/>
            <a:r>
              <a:rPr lang="pt-BR" b="1" i="1" dirty="0" smtClean="0"/>
              <a:t>Processo</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3" name="Rectangle 12"/>
          <p:cNvSpPr/>
          <p:nvPr/>
        </p:nvSpPr>
        <p:spPr>
          <a:xfrm>
            <a:off x="33528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Oval 13"/>
          <p:cNvSpPr/>
          <p:nvPr/>
        </p:nvSpPr>
        <p:spPr>
          <a:xfrm>
            <a:off x="3352800" y="3657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5" name="Octagon 14"/>
          <p:cNvSpPr/>
          <p:nvPr/>
        </p:nvSpPr>
        <p:spPr>
          <a:xfrm>
            <a:off x="3352800" y="55626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729</TotalTime>
  <Words>2916</Words>
  <Application>Microsoft Office PowerPoint</Application>
  <PresentationFormat>On-screen Show (4:3)</PresentationFormat>
  <Paragraphs>810</Paragraphs>
  <Slides>37</Slides>
  <Notes>17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uff</vt:lpstr>
      <vt:lpstr>Uma Comparação entre os Modelos de Proveniência  OPM e PROV</vt:lpstr>
      <vt:lpstr>Motivação</vt:lpstr>
      <vt:lpstr>Proveniência</vt:lpstr>
      <vt:lpstr>Motivação</vt:lpstr>
      <vt:lpstr>Objetivo</vt:lpstr>
      <vt:lpstr>Desafios de Proveniência  (Provenance Challenges)</vt:lpstr>
      <vt:lpstr>Desafios de Proveniência  (Provenance Challenges)</vt:lpstr>
      <vt:lpstr>Open Provenance Model</vt:lpstr>
      <vt:lpstr>OPM: Conceitos Básicos</vt:lpstr>
      <vt:lpstr>OPM: Relações de Causalidades</vt:lpstr>
      <vt:lpstr>Desafios de Proveniência  (Provenance Challenges)</vt:lpstr>
      <vt:lpstr>PROV</vt:lpstr>
      <vt:lpstr>PROV</vt:lpstr>
      <vt:lpstr>PROV: Conceitos Básicos</vt:lpstr>
      <vt:lpstr>PROV: Relações de Causalidades</vt:lpstr>
      <vt:lpstr>Mapeamento</vt:lpstr>
      <vt:lpstr>Mapeamento</vt:lpstr>
      <vt:lpstr>OPM</vt:lpstr>
      <vt:lpstr>PROV</vt:lpstr>
      <vt:lpstr>Semelhanças</vt:lpstr>
      <vt:lpstr>Inferência</vt:lpstr>
      <vt:lpstr>Inferência</vt:lpstr>
      <vt:lpstr>Inferência</vt:lpstr>
      <vt:lpstr>Inferência</vt:lpstr>
      <vt:lpstr>Inferência</vt:lpstr>
      <vt:lpstr>Inferência</vt:lpstr>
      <vt:lpstr>Inferência</vt:lpstr>
      <vt:lpstr>Inferência</vt:lpstr>
      <vt:lpstr>Inferência</vt:lpstr>
      <vt:lpstr>Inferência</vt:lpstr>
      <vt:lpstr>Extensão de Relações</vt:lpstr>
      <vt:lpstr>Tabela Comparativa</vt:lpstr>
      <vt:lpstr>Conclusão</vt:lpstr>
      <vt:lpstr>Trabalhos Futuros</vt:lpstr>
      <vt:lpstr>Uma Comparação entre os Modelos de Proveniência  OPM e PROV</vt:lpstr>
      <vt:lpstr>OPM</vt:lpstr>
      <vt:lpstr>PROV</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111</cp:revision>
  <dcterms:created xsi:type="dcterms:W3CDTF">2013-06-14T18:42:43Z</dcterms:created>
  <dcterms:modified xsi:type="dcterms:W3CDTF">2013-07-16T02:33:59Z</dcterms:modified>
</cp:coreProperties>
</file>